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23"/>
  </p:notesMasterIdLst>
  <p:sldIdLst>
    <p:sldId id="256" r:id="rId2"/>
    <p:sldId id="257" r:id="rId3"/>
    <p:sldId id="258" r:id="rId4"/>
    <p:sldId id="276" r:id="rId5"/>
    <p:sldId id="259" r:id="rId6"/>
    <p:sldId id="260" r:id="rId7"/>
    <p:sldId id="270" r:id="rId8"/>
    <p:sldId id="274" r:id="rId9"/>
    <p:sldId id="275" r:id="rId10"/>
    <p:sldId id="261" r:id="rId11"/>
    <p:sldId id="271" r:id="rId12"/>
    <p:sldId id="262" r:id="rId13"/>
    <p:sldId id="263" r:id="rId14"/>
    <p:sldId id="264" r:id="rId15"/>
    <p:sldId id="272" r:id="rId16"/>
    <p:sldId id="273" r:id="rId17"/>
    <p:sldId id="277" r:id="rId18"/>
    <p:sldId id="266" r:id="rId19"/>
    <p:sldId id="265" r:id="rId20"/>
    <p:sldId id="268" r:id="rId21"/>
    <p:sldId id="269" r:id="rId22"/>
  </p:sldIdLst>
  <p:sldSz cx="9144000" cy="5143500" type="screen16x9"/>
  <p:notesSz cx="9144000" cy="51435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C795FB-C6AA-4B13-B72E-835240DDF471}" v="5" dt="2022-06-02T04:57:13.8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2571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 name="Google Shape;4;n"/>
          <p:cNvSpPr txBox="1">
            <a:spLocks noGrp="1"/>
          </p:cNvSpPr>
          <p:nvPr>
            <p:ph type="dt" idx="10"/>
          </p:nvPr>
        </p:nvSpPr>
        <p:spPr>
          <a:xfrm>
            <a:off x="5180013" y="0"/>
            <a:ext cx="3962400" cy="25717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 name="Google Shape;5;n"/>
          <p:cNvSpPr>
            <a:spLocks noGrp="1" noRot="1" noChangeAspect="1"/>
          </p:cNvSpPr>
          <p:nvPr>
            <p:ph type="sldImg" idx="3"/>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4886325"/>
            <a:ext cx="3962400" cy="25717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n"/>
          <p:cNvSpPr txBox="1">
            <a:spLocks noGrp="1"/>
          </p:cNvSpPr>
          <p:nvPr>
            <p:ph type="sldNum" idx="12"/>
          </p:nvPr>
        </p:nvSpPr>
        <p:spPr>
          <a:xfrm>
            <a:off x="5180013" y="4886325"/>
            <a:ext cx="3962400" cy="25717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sz="1200"/>
              <a:t>‹#›</a:t>
            </a:fld>
            <a:endParaRPr sz="120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1: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0ff479528e_0_1: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0ff479528e_0_1:notes"/>
          <p:cNvSpPr txBox="1">
            <a:spLocks noGrp="1"/>
          </p:cNvSpPr>
          <p:nvPr>
            <p:ph type="body" idx="1"/>
          </p:nvPr>
        </p:nvSpPr>
        <p:spPr>
          <a:xfrm>
            <a:off x="914400" y="2474913"/>
            <a:ext cx="7315200" cy="2025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2" name="Google Shape;112;g10ff479528e_0_1:notes"/>
          <p:cNvSpPr txBox="1">
            <a:spLocks noGrp="1"/>
          </p:cNvSpPr>
          <p:nvPr>
            <p:ph type="sldNum" idx="12"/>
          </p:nvPr>
        </p:nvSpPr>
        <p:spPr>
          <a:xfrm>
            <a:off x="5180013" y="4886325"/>
            <a:ext cx="3962400" cy="25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14</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1: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1: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0: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10: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3: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4" name="Google Shape;134;p13: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4: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14: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2: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2:notes"/>
          <p:cNvSpPr txBox="1">
            <a:spLocks noGrp="1"/>
          </p:cNvSpPr>
          <p:nvPr>
            <p:ph type="sldNum" idx="12"/>
          </p:nvPr>
        </p:nvSpPr>
        <p:spPr>
          <a:xfrm>
            <a:off x="5180013" y="4886325"/>
            <a:ext cx="3962400" cy="25717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3: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4: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4: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5: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5: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z="1200" smtClean="0"/>
              <a:t>7</a:t>
            </a:fld>
            <a:endParaRPr lang="en-IN" sz="1200"/>
          </a:p>
        </p:txBody>
      </p:sp>
    </p:spTree>
    <p:extLst>
      <p:ext uri="{BB962C8B-B14F-4D97-AF65-F5344CB8AC3E}">
        <p14:creationId xmlns:p14="http://schemas.microsoft.com/office/powerpoint/2010/main" val="2084598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6: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6: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7: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7: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9: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9: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2"/>
          <p:cNvSpPr txBox="1">
            <a:spLocks noGrp="1"/>
          </p:cNvSpPr>
          <p:nvPr>
            <p:ph type="title"/>
          </p:nvPr>
        </p:nvSpPr>
        <p:spPr>
          <a:xfrm>
            <a:off x="3010972" y="1445604"/>
            <a:ext cx="3122055" cy="6350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000" b="1" i="0">
                <a:solidFill>
                  <a:srgbClr val="424242"/>
                </a:solidFill>
                <a:latin typeface="Lucida Sans"/>
                <a:ea typeface="Lucida Sans"/>
                <a:cs typeface="Lucida Sans"/>
                <a:sym typeface="Lucid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body" idx="1"/>
          </p:nvPr>
        </p:nvSpPr>
        <p:spPr>
          <a:xfrm>
            <a:off x="925501" y="1949283"/>
            <a:ext cx="7292997" cy="1945639"/>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1400" b="0" i="0">
                <a:solidFill>
                  <a:srgbClr val="424242"/>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2"/>
        <p:cNvGrpSpPr/>
        <p:nvPr/>
      </p:nvGrpSpPr>
      <p:grpSpPr>
        <a:xfrm>
          <a:off x="0" y="0"/>
          <a:ext cx="0" cy="0"/>
          <a:chOff x="0" y="0"/>
          <a:chExt cx="0" cy="0"/>
        </a:xfrm>
      </p:grpSpPr>
      <p:sp>
        <p:nvSpPr>
          <p:cNvPr id="23" name="Google Shape;23;p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3010972" y="1445604"/>
            <a:ext cx="3122055" cy="6350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000" b="1" i="0">
                <a:solidFill>
                  <a:srgbClr val="424242"/>
                </a:solidFill>
                <a:latin typeface="Lucida Sans"/>
                <a:ea typeface="Lucida Sans"/>
                <a:cs typeface="Lucida Sans"/>
                <a:sym typeface="Lucid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85800" y="1594485"/>
            <a:ext cx="7772400" cy="108013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subTitle" idx="1"/>
          </p:nvPr>
        </p:nvSpPr>
        <p:spPr>
          <a:xfrm>
            <a:off x="1371600" y="2880360"/>
            <a:ext cx="6400800" cy="12858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3010972" y="1445604"/>
            <a:ext cx="3122055" cy="6350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000" b="1" i="0">
                <a:solidFill>
                  <a:srgbClr val="424242"/>
                </a:solidFill>
                <a:latin typeface="Lucida Sans"/>
                <a:ea typeface="Lucida Sans"/>
                <a:cs typeface="Lucida Sans"/>
                <a:sym typeface="Lucid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45720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6"/>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625957" y="799033"/>
            <a:ext cx="501015" cy="499745"/>
          </a:xfrm>
          <a:custGeom>
            <a:avLst/>
            <a:gdLst/>
            <a:ahLst/>
            <a:cxnLst/>
            <a:rect l="l" t="t" r="r" b="b"/>
            <a:pathLst>
              <a:path w="501015" h="499744" extrusionOk="0">
                <a:moveTo>
                  <a:pt x="500697" y="499656"/>
                </a:moveTo>
                <a:lnTo>
                  <a:pt x="500265" y="297014"/>
                </a:lnTo>
                <a:lnTo>
                  <a:pt x="499668" y="0"/>
                </a:lnTo>
                <a:lnTo>
                  <a:pt x="202641" y="0"/>
                </a:lnTo>
                <a:lnTo>
                  <a:pt x="0" y="0"/>
                </a:lnTo>
                <a:lnTo>
                  <a:pt x="2451" y="49453"/>
                </a:lnTo>
                <a:lnTo>
                  <a:pt x="9715" y="98069"/>
                </a:lnTo>
                <a:lnTo>
                  <a:pt x="21653" y="145516"/>
                </a:lnTo>
                <a:lnTo>
                  <a:pt x="38138" y="191452"/>
                </a:lnTo>
                <a:lnTo>
                  <a:pt x="59016" y="235572"/>
                </a:lnTo>
                <a:lnTo>
                  <a:pt x="84162" y="277533"/>
                </a:lnTo>
                <a:lnTo>
                  <a:pt x="113449" y="317017"/>
                </a:lnTo>
                <a:lnTo>
                  <a:pt x="146710" y="353682"/>
                </a:lnTo>
                <a:lnTo>
                  <a:pt x="183451" y="386880"/>
                </a:lnTo>
                <a:lnTo>
                  <a:pt x="222986" y="416077"/>
                </a:lnTo>
                <a:lnTo>
                  <a:pt x="265010" y="441134"/>
                </a:lnTo>
                <a:lnTo>
                  <a:pt x="309168" y="461924"/>
                </a:lnTo>
                <a:lnTo>
                  <a:pt x="355142" y="478307"/>
                </a:lnTo>
                <a:lnTo>
                  <a:pt x="402615" y="490143"/>
                </a:lnTo>
                <a:lnTo>
                  <a:pt x="451243" y="497306"/>
                </a:lnTo>
                <a:lnTo>
                  <a:pt x="500697" y="499656"/>
                </a:lnTo>
                <a:close/>
              </a:path>
            </a:pathLst>
          </a:custGeom>
          <a:solidFill>
            <a:srgbClr val="424242">
              <a:alpha val="12156"/>
            </a:srgbClr>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11" name="Google Shape;11;p1"/>
          <p:cNvSpPr txBox="1">
            <a:spLocks noGrp="1"/>
          </p:cNvSpPr>
          <p:nvPr>
            <p:ph type="title"/>
          </p:nvPr>
        </p:nvSpPr>
        <p:spPr>
          <a:xfrm>
            <a:off x="3010972" y="1445604"/>
            <a:ext cx="3122055" cy="6350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000" b="1" i="0" u="none" strike="noStrike" cap="none">
                <a:solidFill>
                  <a:srgbClr val="424242"/>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925501" y="1949283"/>
            <a:ext cx="7292997" cy="1945639"/>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400" b="0" i="0" u="none" strike="noStrike" cap="none">
                <a:solidFill>
                  <a:srgbClr val="424242"/>
                </a:solidFill>
                <a:latin typeface="Arial"/>
                <a:ea typeface="Arial"/>
                <a:cs typeface="Arial"/>
                <a:sym typeface="Arial"/>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1"/>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lvl="0" indent="0" algn="r">
              <a:spcBef>
                <a:spcPts val="0"/>
              </a:spcBef>
              <a:buNone/>
              <a:defRPr sz="1800">
                <a:solidFill>
                  <a:srgbClr val="888888"/>
                </a:solidFill>
              </a:defRPr>
            </a:lvl1pPr>
            <a:lvl2pPr lvl="1" indent="0" algn="r">
              <a:spcBef>
                <a:spcPts val="0"/>
              </a:spcBef>
              <a:buNone/>
              <a:defRPr sz="1800">
                <a:solidFill>
                  <a:srgbClr val="888888"/>
                </a:solidFill>
              </a:defRPr>
            </a:lvl2pPr>
            <a:lvl3pPr lvl="2" indent="0" algn="r">
              <a:spcBef>
                <a:spcPts val="0"/>
              </a:spcBef>
              <a:buNone/>
              <a:defRPr sz="1800">
                <a:solidFill>
                  <a:srgbClr val="888888"/>
                </a:solidFill>
              </a:defRPr>
            </a:lvl3pPr>
            <a:lvl4pPr lvl="3" indent="0" algn="r">
              <a:spcBef>
                <a:spcPts val="0"/>
              </a:spcBef>
              <a:buNone/>
              <a:defRPr sz="1800">
                <a:solidFill>
                  <a:srgbClr val="888888"/>
                </a:solidFill>
              </a:defRPr>
            </a:lvl4pPr>
            <a:lvl5pPr lvl="4" indent="0" algn="r">
              <a:spcBef>
                <a:spcPts val="0"/>
              </a:spcBef>
              <a:buNone/>
              <a:defRPr sz="1800">
                <a:solidFill>
                  <a:srgbClr val="888888"/>
                </a:solidFill>
              </a:defRPr>
            </a:lvl5pPr>
            <a:lvl6pPr lvl="5" indent="0" algn="r">
              <a:spcBef>
                <a:spcPts val="0"/>
              </a:spcBef>
              <a:buNone/>
              <a:defRPr sz="1800">
                <a:solidFill>
                  <a:srgbClr val="888888"/>
                </a:solidFill>
              </a:defRPr>
            </a:lvl6pPr>
            <a:lvl7pPr lvl="6" indent="0" algn="r">
              <a:spcBef>
                <a:spcPts val="0"/>
              </a:spcBef>
              <a:buNone/>
              <a:defRPr sz="1800">
                <a:solidFill>
                  <a:srgbClr val="888888"/>
                </a:solidFill>
              </a:defRPr>
            </a:lvl7pPr>
            <a:lvl8pPr lvl="7" indent="0" algn="r">
              <a:spcBef>
                <a:spcPts val="0"/>
              </a:spcBef>
              <a:buNone/>
              <a:defRPr sz="1800">
                <a:solidFill>
                  <a:srgbClr val="888888"/>
                </a:solidFill>
              </a:defRPr>
            </a:lvl8pPr>
            <a:lvl9pPr lvl="8" indent="0" algn="r">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s://www.blockchain.com/api" TargetMode="External"/><Relationship Id="rId3" Type="http://schemas.openxmlformats.org/officeDocument/2006/relationships/hyperlink" Target="https://www.researchgate.net/profile/Dejan-Vujicic" TargetMode="External"/><Relationship Id="rId7" Type="http://schemas.openxmlformats.org/officeDocument/2006/relationships/hyperlink" Target="https://reactjs.org/docs/getting-started.htm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www.geeksforgeeks.org/" TargetMode="External"/><Relationship Id="rId5" Type="http://schemas.openxmlformats.org/officeDocument/2006/relationships/hyperlink" Target="https://www.researchgate.net/profile/Sinisa-Randic" TargetMode="External"/><Relationship Id="rId4" Type="http://schemas.openxmlformats.org/officeDocument/2006/relationships/hyperlink" Target="https://www.researchgate.net/scientific-contributions/Dijana-Jagodic-2141868329"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simplilearn.com/tutorials/blockchain-tutorial/blockchain-industries" TargetMode="External"/><Relationship Id="rId2" Type="http://schemas.openxmlformats.org/officeDocument/2006/relationships/hyperlink" Target="https://www.simplilearn.com/blockchain-beyond-bitcoin-making-world-a-better-place-articl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7"/>
        <p:cNvGrpSpPr/>
        <p:nvPr/>
      </p:nvGrpSpPr>
      <p:grpSpPr>
        <a:xfrm>
          <a:off x="0" y="0"/>
          <a:ext cx="0" cy="0"/>
          <a:chOff x="0" y="0"/>
          <a:chExt cx="0" cy="0"/>
        </a:xfrm>
      </p:grpSpPr>
      <p:sp>
        <p:nvSpPr>
          <p:cNvPr id="48" name="Google Shape;48;p7"/>
          <p:cNvSpPr/>
          <p:nvPr/>
        </p:nvSpPr>
        <p:spPr>
          <a:xfrm>
            <a:off x="0" y="-903"/>
            <a:ext cx="9144000" cy="5143500"/>
          </a:xfrm>
          <a:custGeom>
            <a:avLst/>
            <a:gdLst/>
            <a:ahLst/>
            <a:cxnLst/>
            <a:rect l="l" t="t" r="r" b="b"/>
            <a:pathLst>
              <a:path w="9144000" h="5143500" extrusionOk="0">
                <a:moveTo>
                  <a:pt x="9143999" y="5143499"/>
                </a:moveTo>
                <a:lnTo>
                  <a:pt x="0" y="5143499"/>
                </a:lnTo>
                <a:lnTo>
                  <a:pt x="0" y="0"/>
                </a:lnTo>
                <a:lnTo>
                  <a:pt x="9143999" y="0"/>
                </a:lnTo>
                <a:lnTo>
                  <a:pt x="9143999" y="5143499"/>
                </a:lnTo>
                <a:close/>
              </a:path>
            </a:pathLst>
          </a:custGeom>
          <a:solidFill>
            <a:srgbClr val="599191"/>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49" name="Google Shape;49;p7"/>
          <p:cNvSpPr/>
          <p:nvPr/>
        </p:nvSpPr>
        <p:spPr>
          <a:xfrm>
            <a:off x="7343000" y="4453712"/>
            <a:ext cx="316865" cy="688975"/>
          </a:xfrm>
          <a:custGeom>
            <a:avLst/>
            <a:gdLst/>
            <a:ahLst/>
            <a:cxnLst/>
            <a:rect l="l" t="t" r="r" b="b"/>
            <a:pathLst>
              <a:path w="316865" h="688975" extrusionOk="0">
                <a:moveTo>
                  <a:pt x="316801" y="158407"/>
                </a:moveTo>
                <a:lnTo>
                  <a:pt x="304736" y="97790"/>
                </a:lnTo>
                <a:lnTo>
                  <a:pt x="270395" y="46393"/>
                </a:lnTo>
                <a:lnTo>
                  <a:pt x="219011" y="12065"/>
                </a:lnTo>
                <a:lnTo>
                  <a:pt x="158394" y="0"/>
                </a:lnTo>
                <a:lnTo>
                  <a:pt x="108331" y="8077"/>
                </a:lnTo>
                <a:lnTo>
                  <a:pt x="64846" y="30568"/>
                </a:lnTo>
                <a:lnTo>
                  <a:pt x="30556" y="64858"/>
                </a:lnTo>
                <a:lnTo>
                  <a:pt x="8077" y="108343"/>
                </a:lnTo>
                <a:lnTo>
                  <a:pt x="0" y="158407"/>
                </a:lnTo>
                <a:lnTo>
                  <a:pt x="0" y="506412"/>
                </a:lnTo>
                <a:lnTo>
                  <a:pt x="0" y="688505"/>
                </a:lnTo>
                <a:lnTo>
                  <a:pt x="316788" y="688517"/>
                </a:lnTo>
                <a:lnTo>
                  <a:pt x="316801" y="506412"/>
                </a:lnTo>
                <a:lnTo>
                  <a:pt x="316801" y="158407"/>
                </a:lnTo>
                <a:close/>
              </a:path>
            </a:pathLst>
          </a:custGeom>
          <a:solidFill>
            <a:srgbClr val="FFFFFF">
              <a:alpha val="9019"/>
            </a:srgbClr>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50" name="Google Shape;50;p7"/>
          <p:cNvSpPr/>
          <p:nvPr/>
        </p:nvSpPr>
        <p:spPr>
          <a:xfrm>
            <a:off x="7801203" y="4105706"/>
            <a:ext cx="316865" cy="1036955"/>
          </a:xfrm>
          <a:custGeom>
            <a:avLst/>
            <a:gdLst/>
            <a:ahLst/>
            <a:cxnLst/>
            <a:rect l="l" t="t" r="r" b="b"/>
            <a:pathLst>
              <a:path w="316865" h="1036954" extrusionOk="0">
                <a:moveTo>
                  <a:pt x="316801" y="158394"/>
                </a:moveTo>
                <a:lnTo>
                  <a:pt x="304736" y="97777"/>
                </a:lnTo>
                <a:lnTo>
                  <a:pt x="270408" y="46393"/>
                </a:lnTo>
                <a:lnTo>
                  <a:pt x="219011" y="12052"/>
                </a:lnTo>
                <a:lnTo>
                  <a:pt x="158394" y="0"/>
                </a:lnTo>
                <a:lnTo>
                  <a:pt x="108331" y="8077"/>
                </a:lnTo>
                <a:lnTo>
                  <a:pt x="64846" y="30556"/>
                </a:lnTo>
                <a:lnTo>
                  <a:pt x="30556" y="64846"/>
                </a:lnTo>
                <a:lnTo>
                  <a:pt x="8077" y="108331"/>
                </a:lnTo>
                <a:lnTo>
                  <a:pt x="0" y="158394"/>
                </a:lnTo>
                <a:lnTo>
                  <a:pt x="0" y="506412"/>
                </a:lnTo>
                <a:lnTo>
                  <a:pt x="0" y="854417"/>
                </a:lnTo>
                <a:lnTo>
                  <a:pt x="0" y="1036497"/>
                </a:lnTo>
                <a:lnTo>
                  <a:pt x="316801" y="1036523"/>
                </a:lnTo>
                <a:lnTo>
                  <a:pt x="316801" y="854417"/>
                </a:lnTo>
                <a:lnTo>
                  <a:pt x="316801" y="506412"/>
                </a:lnTo>
                <a:lnTo>
                  <a:pt x="316801" y="158394"/>
                </a:lnTo>
                <a:close/>
              </a:path>
            </a:pathLst>
          </a:custGeom>
          <a:solidFill>
            <a:srgbClr val="FFFFFF">
              <a:alpha val="9019"/>
            </a:srgbClr>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51" name="Google Shape;51;p7"/>
          <p:cNvSpPr/>
          <p:nvPr/>
        </p:nvSpPr>
        <p:spPr>
          <a:xfrm>
            <a:off x="8259407" y="3757688"/>
            <a:ext cx="316865" cy="1384935"/>
          </a:xfrm>
          <a:custGeom>
            <a:avLst/>
            <a:gdLst/>
            <a:ahLst/>
            <a:cxnLst/>
            <a:rect l="l" t="t" r="r" b="b"/>
            <a:pathLst>
              <a:path w="316865" h="1384935" extrusionOk="0">
                <a:moveTo>
                  <a:pt x="316801" y="158407"/>
                </a:moveTo>
                <a:lnTo>
                  <a:pt x="304749" y="97790"/>
                </a:lnTo>
                <a:lnTo>
                  <a:pt x="270408" y="46405"/>
                </a:lnTo>
                <a:lnTo>
                  <a:pt x="219024" y="12065"/>
                </a:lnTo>
                <a:lnTo>
                  <a:pt x="158407" y="0"/>
                </a:lnTo>
                <a:lnTo>
                  <a:pt x="108343" y="8077"/>
                </a:lnTo>
                <a:lnTo>
                  <a:pt x="64858" y="30568"/>
                </a:lnTo>
                <a:lnTo>
                  <a:pt x="30568" y="64858"/>
                </a:lnTo>
                <a:lnTo>
                  <a:pt x="8077" y="108343"/>
                </a:lnTo>
                <a:lnTo>
                  <a:pt x="0" y="158407"/>
                </a:lnTo>
                <a:lnTo>
                  <a:pt x="0" y="506412"/>
                </a:lnTo>
                <a:lnTo>
                  <a:pt x="0" y="854430"/>
                </a:lnTo>
                <a:lnTo>
                  <a:pt x="0" y="1384541"/>
                </a:lnTo>
                <a:lnTo>
                  <a:pt x="316801" y="1384541"/>
                </a:lnTo>
                <a:lnTo>
                  <a:pt x="316801" y="506412"/>
                </a:lnTo>
                <a:lnTo>
                  <a:pt x="316801" y="158407"/>
                </a:lnTo>
                <a:close/>
              </a:path>
            </a:pathLst>
          </a:custGeom>
          <a:solidFill>
            <a:srgbClr val="FFFFFF">
              <a:alpha val="9019"/>
            </a:srgbClr>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52" name="Google Shape;52;p7"/>
          <p:cNvSpPr/>
          <p:nvPr/>
        </p:nvSpPr>
        <p:spPr>
          <a:xfrm>
            <a:off x="8717610" y="3409683"/>
            <a:ext cx="316865" cy="1732914"/>
          </a:xfrm>
          <a:custGeom>
            <a:avLst/>
            <a:gdLst/>
            <a:ahLst/>
            <a:cxnLst/>
            <a:rect l="l" t="t" r="r" b="b"/>
            <a:pathLst>
              <a:path w="316865" h="1732914" extrusionOk="0">
                <a:moveTo>
                  <a:pt x="316814" y="158394"/>
                </a:moveTo>
                <a:lnTo>
                  <a:pt x="304749" y="97777"/>
                </a:lnTo>
                <a:lnTo>
                  <a:pt x="270408" y="46393"/>
                </a:lnTo>
                <a:lnTo>
                  <a:pt x="219024" y="12052"/>
                </a:lnTo>
                <a:lnTo>
                  <a:pt x="158407" y="0"/>
                </a:lnTo>
                <a:lnTo>
                  <a:pt x="108343" y="8077"/>
                </a:lnTo>
                <a:lnTo>
                  <a:pt x="64858" y="30556"/>
                </a:lnTo>
                <a:lnTo>
                  <a:pt x="30568" y="64846"/>
                </a:lnTo>
                <a:lnTo>
                  <a:pt x="8089" y="108331"/>
                </a:lnTo>
                <a:lnTo>
                  <a:pt x="12" y="158394"/>
                </a:lnTo>
                <a:lnTo>
                  <a:pt x="0" y="1732495"/>
                </a:lnTo>
                <a:lnTo>
                  <a:pt x="316801" y="1732546"/>
                </a:lnTo>
                <a:lnTo>
                  <a:pt x="316814" y="1550441"/>
                </a:lnTo>
                <a:lnTo>
                  <a:pt x="316814" y="1202436"/>
                </a:lnTo>
                <a:lnTo>
                  <a:pt x="316801" y="1051941"/>
                </a:lnTo>
                <a:lnTo>
                  <a:pt x="316814" y="854417"/>
                </a:lnTo>
                <a:lnTo>
                  <a:pt x="316801" y="605180"/>
                </a:lnTo>
                <a:lnTo>
                  <a:pt x="316814" y="506412"/>
                </a:lnTo>
                <a:lnTo>
                  <a:pt x="316814" y="158394"/>
                </a:lnTo>
                <a:close/>
              </a:path>
            </a:pathLst>
          </a:custGeom>
          <a:solidFill>
            <a:srgbClr val="FFFFFF">
              <a:alpha val="9019"/>
            </a:srgbClr>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53" name="Google Shape;53;p7"/>
          <p:cNvSpPr/>
          <p:nvPr/>
        </p:nvSpPr>
        <p:spPr>
          <a:xfrm>
            <a:off x="8460975" y="1817774"/>
            <a:ext cx="396875" cy="396875"/>
          </a:xfrm>
          <a:custGeom>
            <a:avLst/>
            <a:gdLst/>
            <a:ahLst/>
            <a:cxnLst/>
            <a:rect l="l" t="t" r="r" b="b"/>
            <a:pathLst>
              <a:path w="396875" h="396875" extrusionOk="0">
                <a:moveTo>
                  <a:pt x="198299" y="396599"/>
                </a:moveTo>
                <a:lnTo>
                  <a:pt x="152831" y="391362"/>
                </a:lnTo>
                <a:lnTo>
                  <a:pt x="111092" y="376444"/>
                </a:lnTo>
                <a:lnTo>
                  <a:pt x="74273" y="353035"/>
                </a:lnTo>
                <a:lnTo>
                  <a:pt x="43564" y="322326"/>
                </a:lnTo>
                <a:lnTo>
                  <a:pt x="20155" y="285507"/>
                </a:lnTo>
                <a:lnTo>
                  <a:pt x="5237" y="243768"/>
                </a:lnTo>
                <a:lnTo>
                  <a:pt x="0" y="198299"/>
                </a:lnTo>
                <a:lnTo>
                  <a:pt x="5237" y="152831"/>
                </a:lnTo>
                <a:lnTo>
                  <a:pt x="20155" y="111092"/>
                </a:lnTo>
                <a:lnTo>
                  <a:pt x="43564" y="74273"/>
                </a:lnTo>
                <a:lnTo>
                  <a:pt x="74273" y="43564"/>
                </a:lnTo>
                <a:lnTo>
                  <a:pt x="111092" y="20155"/>
                </a:lnTo>
                <a:lnTo>
                  <a:pt x="152831" y="5237"/>
                </a:lnTo>
                <a:lnTo>
                  <a:pt x="198299" y="0"/>
                </a:lnTo>
                <a:lnTo>
                  <a:pt x="237167" y="3845"/>
                </a:lnTo>
                <a:lnTo>
                  <a:pt x="274186" y="15094"/>
                </a:lnTo>
                <a:lnTo>
                  <a:pt x="308316" y="33316"/>
                </a:lnTo>
                <a:lnTo>
                  <a:pt x="338519" y="58080"/>
                </a:lnTo>
                <a:lnTo>
                  <a:pt x="363283" y="88283"/>
                </a:lnTo>
                <a:lnTo>
                  <a:pt x="381505" y="122413"/>
                </a:lnTo>
                <a:lnTo>
                  <a:pt x="392754" y="159432"/>
                </a:lnTo>
                <a:lnTo>
                  <a:pt x="396599" y="198299"/>
                </a:lnTo>
                <a:lnTo>
                  <a:pt x="391362" y="243768"/>
                </a:lnTo>
                <a:lnTo>
                  <a:pt x="376444" y="285507"/>
                </a:lnTo>
                <a:lnTo>
                  <a:pt x="353035" y="322326"/>
                </a:lnTo>
                <a:lnTo>
                  <a:pt x="322326" y="353035"/>
                </a:lnTo>
                <a:lnTo>
                  <a:pt x="285507" y="376444"/>
                </a:lnTo>
                <a:lnTo>
                  <a:pt x="243768" y="391362"/>
                </a:lnTo>
                <a:lnTo>
                  <a:pt x="198299" y="396599"/>
                </a:lnTo>
                <a:close/>
              </a:path>
            </a:pathLst>
          </a:custGeom>
          <a:solidFill>
            <a:srgbClr val="FFFFFF">
              <a:alpha val="9019"/>
            </a:srgbClr>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54" name="Google Shape;54;p7"/>
          <p:cNvSpPr/>
          <p:nvPr/>
        </p:nvSpPr>
        <p:spPr>
          <a:xfrm>
            <a:off x="6470332" y="3480808"/>
            <a:ext cx="320040" cy="320040"/>
          </a:xfrm>
          <a:custGeom>
            <a:avLst/>
            <a:gdLst/>
            <a:ahLst/>
            <a:cxnLst/>
            <a:rect l="l" t="t" r="r" b="b"/>
            <a:pathLst>
              <a:path w="320040" h="320039" extrusionOk="0">
                <a:moveTo>
                  <a:pt x="165818" y="319985"/>
                </a:moveTo>
                <a:lnTo>
                  <a:pt x="114949" y="313743"/>
                </a:lnTo>
                <a:lnTo>
                  <a:pt x="59503" y="284991"/>
                </a:lnTo>
                <a:lnTo>
                  <a:pt x="19281" y="237209"/>
                </a:lnTo>
                <a:lnTo>
                  <a:pt x="405" y="177671"/>
                </a:lnTo>
                <a:lnTo>
                  <a:pt x="0" y="146442"/>
                </a:lnTo>
                <a:lnTo>
                  <a:pt x="5750" y="115443"/>
                </a:lnTo>
                <a:lnTo>
                  <a:pt x="27669" y="69117"/>
                </a:lnTo>
                <a:lnTo>
                  <a:pt x="61725" y="33235"/>
                </a:lnTo>
                <a:lnTo>
                  <a:pt x="104651" y="9597"/>
                </a:lnTo>
                <a:lnTo>
                  <a:pt x="153181" y="0"/>
                </a:lnTo>
                <a:lnTo>
                  <a:pt x="204049" y="6243"/>
                </a:lnTo>
                <a:lnTo>
                  <a:pt x="250375" y="28162"/>
                </a:lnTo>
                <a:lnTo>
                  <a:pt x="286257" y="62218"/>
                </a:lnTo>
                <a:lnTo>
                  <a:pt x="309895" y="105144"/>
                </a:lnTo>
                <a:lnTo>
                  <a:pt x="319493" y="153674"/>
                </a:lnTo>
                <a:lnTo>
                  <a:pt x="313249" y="204543"/>
                </a:lnTo>
                <a:lnTo>
                  <a:pt x="291330" y="250868"/>
                </a:lnTo>
                <a:lnTo>
                  <a:pt x="257275" y="286750"/>
                </a:lnTo>
                <a:lnTo>
                  <a:pt x="214348" y="310388"/>
                </a:lnTo>
                <a:lnTo>
                  <a:pt x="165818" y="319985"/>
                </a:lnTo>
                <a:close/>
              </a:path>
            </a:pathLst>
          </a:custGeom>
          <a:solidFill>
            <a:srgbClr val="FFFFFF">
              <a:alpha val="9019"/>
            </a:srgbClr>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55" name="Google Shape;55;p7"/>
          <p:cNvSpPr/>
          <p:nvPr/>
        </p:nvSpPr>
        <p:spPr>
          <a:xfrm>
            <a:off x="7780327" y="2704531"/>
            <a:ext cx="635635" cy="635635"/>
          </a:xfrm>
          <a:custGeom>
            <a:avLst/>
            <a:gdLst/>
            <a:ahLst/>
            <a:cxnLst/>
            <a:rect l="l" t="t" r="r" b="b"/>
            <a:pathLst>
              <a:path w="635634" h="635635" extrusionOk="0">
                <a:moveTo>
                  <a:pt x="635228" y="317614"/>
                </a:moveTo>
                <a:lnTo>
                  <a:pt x="633552" y="294830"/>
                </a:lnTo>
                <a:lnTo>
                  <a:pt x="632358" y="274955"/>
                </a:lnTo>
                <a:lnTo>
                  <a:pt x="631952" y="273088"/>
                </a:lnTo>
                <a:lnTo>
                  <a:pt x="631786" y="270675"/>
                </a:lnTo>
                <a:lnTo>
                  <a:pt x="626110" y="245325"/>
                </a:lnTo>
                <a:lnTo>
                  <a:pt x="622833" y="229692"/>
                </a:lnTo>
                <a:lnTo>
                  <a:pt x="622312" y="228295"/>
                </a:lnTo>
                <a:lnTo>
                  <a:pt x="621779" y="225882"/>
                </a:lnTo>
                <a:lnTo>
                  <a:pt x="611365" y="198615"/>
                </a:lnTo>
                <a:lnTo>
                  <a:pt x="606996" y="186715"/>
                </a:lnTo>
                <a:lnTo>
                  <a:pt x="606475" y="185775"/>
                </a:lnTo>
                <a:lnTo>
                  <a:pt x="605701" y="183718"/>
                </a:lnTo>
                <a:lnTo>
                  <a:pt x="590918" y="157060"/>
                </a:lnTo>
                <a:lnTo>
                  <a:pt x="585279" y="146634"/>
                </a:lnTo>
                <a:lnTo>
                  <a:pt x="584771" y="145961"/>
                </a:lnTo>
                <a:lnTo>
                  <a:pt x="584060" y="144665"/>
                </a:lnTo>
                <a:lnTo>
                  <a:pt x="565683" y="120332"/>
                </a:lnTo>
                <a:lnTo>
                  <a:pt x="558050" y="110070"/>
                </a:lnTo>
                <a:lnTo>
                  <a:pt x="557618" y="109651"/>
                </a:lnTo>
                <a:lnTo>
                  <a:pt x="557314" y="109232"/>
                </a:lnTo>
                <a:lnTo>
                  <a:pt x="525995" y="77901"/>
                </a:lnTo>
                <a:lnTo>
                  <a:pt x="525830" y="77787"/>
                </a:lnTo>
                <a:lnTo>
                  <a:pt x="525703" y="77647"/>
                </a:lnTo>
                <a:lnTo>
                  <a:pt x="521182" y="74282"/>
                </a:lnTo>
                <a:lnTo>
                  <a:pt x="490550" y="51168"/>
                </a:lnTo>
                <a:lnTo>
                  <a:pt x="489356" y="50520"/>
                </a:lnTo>
                <a:lnTo>
                  <a:pt x="488645" y="49974"/>
                </a:lnTo>
                <a:lnTo>
                  <a:pt x="479755" y="45199"/>
                </a:lnTo>
                <a:lnTo>
                  <a:pt x="451510" y="29527"/>
                </a:lnTo>
                <a:lnTo>
                  <a:pt x="448716" y="28473"/>
                </a:lnTo>
                <a:lnTo>
                  <a:pt x="447255" y="27673"/>
                </a:lnTo>
                <a:lnTo>
                  <a:pt x="435622" y="23482"/>
                </a:lnTo>
                <a:lnTo>
                  <a:pt x="409346" y="13449"/>
                </a:lnTo>
                <a:lnTo>
                  <a:pt x="405549" y="12611"/>
                </a:lnTo>
                <a:lnTo>
                  <a:pt x="403047" y="11696"/>
                </a:lnTo>
                <a:lnTo>
                  <a:pt x="386689" y="8394"/>
                </a:lnTo>
                <a:lnTo>
                  <a:pt x="364553" y="3441"/>
                </a:lnTo>
                <a:lnTo>
                  <a:pt x="360921" y="3187"/>
                </a:lnTo>
                <a:lnTo>
                  <a:pt x="357720" y="2527"/>
                </a:lnTo>
                <a:lnTo>
                  <a:pt x="336143" y="1371"/>
                </a:lnTo>
                <a:lnTo>
                  <a:pt x="317614" y="0"/>
                </a:lnTo>
                <a:lnTo>
                  <a:pt x="314820" y="215"/>
                </a:lnTo>
                <a:lnTo>
                  <a:pt x="311988" y="50"/>
                </a:lnTo>
                <a:lnTo>
                  <a:pt x="289979" y="2032"/>
                </a:lnTo>
                <a:lnTo>
                  <a:pt x="270675" y="3441"/>
                </a:lnTo>
                <a:lnTo>
                  <a:pt x="268287" y="3975"/>
                </a:lnTo>
                <a:lnTo>
                  <a:pt x="266573" y="4127"/>
                </a:lnTo>
                <a:lnTo>
                  <a:pt x="250063" y="8051"/>
                </a:lnTo>
                <a:lnTo>
                  <a:pt x="225882" y="13449"/>
                </a:lnTo>
                <a:lnTo>
                  <a:pt x="223520" y="14351"/>
                </a:lnTo>
                <a:lnTo>
                  <a:pt x="222224" y="14655"/>
                </a:lnTo>
                <a:lnTo>
                  <a:pt x="209448" y="19723"/>
                </a:lnTo>
                <a:lnTo>
                  <a:pt x="183718" y="29527"/>
                </a:lnTo>
                <a:lnTo>
                  <a:pt x="181317" y="30861"/>
                </a:lnTo>
                <a:lnTo>
                  <a:pt x="179641" y="31521"/>
                </a:lnTo>
                <a:lnTo>
                  <a:pt x="167106" y="38735"/>
                </a:lnTo>
                <a:lnTo>
                  <a:pt x="144678" y="51168"/>
                </a:lnTo>
                <a:lnTo>
                  <a:pt x="142011" y="53187"/>
                </a:lnTo>
                <a:lnTo>
                  <a:pt x="139547" y="54597"/>
                </a:lnTo>
                <a:lnTo>
                  <a:pt x="127609" y="64046"/>
                </a:lnTo>
                <a:lnTo>
                  <a:pt x="109245" y="77901"/>
                </a:lnTo>
                <a:lnTo>
                  <a:pt x="105981" y="81165"/>
                </a:lnTo>
                <a:lnTo>
                  <a:pt x="102692" y="83769"/>
                </a:lnTo>
                <a:lnTo>
                  <a:pt x="103009" y="84137"/>
                </a:lnTo>
                <a:lnTo>
                  <a:pt x="77914" y="109232"/>
                </a:lnTo>
                <a:lnTo>
                  <a:pt x="51168" y="144665"/>
                </a:lnTo>
                <a:lnTo>
                  <a:pt x="29527" y="183718"/>
                </a:lnTo>
                <a:lnTo>
                  <a:pt x="13449" y="225882"/>
                </a:lnTo>
                <a:lnTo>
                  <a:pt x="3454" y="270675"/>
                </a:lnTo>
                <a:lnTo>
                  <a:pt x="0" y="317614"/>
                </a:lnTo>
                <a:lnTo>
                  <a:pt x="3454" y="364540"/>
                </a:lnTo>
                <a:lnTo>
                  <a:pt x="13449" y="409346"/>
                </a:lnTo>
                <a:lnTo>
                  <a:pt x="29527" y="451510"/>
                </a:lnTo>
                <a:lnTo>
                  <a:pt x="51168" y="490550"/>
                </a:lnTo>
                <a:lnTo>
                  <a:pt x="77914" y="525983"/>
                </a:lnTo>
                <a:lnTo>
                  <a:pt x="109245" y="557314"/>
                </a:lnTo>
                <a:lnTo>
                  <a:pt x="144678" y="584047"/>
                </a:lnTo>
                <a:lnTo>
                  <a:pt x="183718" y="605701"/>
                </a:lnTo>
                <a:lnTo>
                  <a:pt x="225882" y="621779"/>
                </a:lnTo>
                <a:lnTo>
                  <a:pt x="270675" y="631774"/>
                </a:lnTo>
                <a:lnTo>
                  <a:pt x="317614" y="635215"/>
                </a:lnTo>
                <a:lnTo>
                  <a:pt x="367601" y="631266"/>
                </a:lnTo>
                <a:lnTo>
                  <a:pt x="415899" y="619633"/>
                </a:lnTo>
                <a:lnTo>
                  <a:pt x="461670" y="600671"/>
                </a:lnTo>
                <a:lnTo>
                  <a:pt x="504050" y="574738"/>
                </a:lnTo>
                <a:lnTo>
                  <a:pt x="542201" y="542201"/>
                </a:lnTo>
                <a:lnTo>
                  <a:pt x="574751" y="504050"/>
                </a:lnTo>
                <a:lnTo>
                  <a:pt x="600671" y="461670"/>
                </a:lnTo>
                <a:lnTo>
                  <a:pt x="619633" y="415899"/>
                </a:lnTo>
                <a:lnTo>
                  <a:pt x="631266" y="367601"/>
                </a:lnTo>
                <a:lnTo>
                  <a:pt x="634885" y="321881"/>
                </a:lnTo>
                <a:lnTo>
                  <a:pt x="635190" y="321881"/>
                </a:lnTo>
                <a:lnTo>
                  <a:pt x="635050" y="319735"/>
                </a:lnTo>
                <a:lnTo>
                  <a:pt x="635228" y="317614"/>
                </a:lnTo>
                <a:close/>
              </a:path>
            </a:pathLst>
          </a:custGeom>
          <a:solidFill>
            <a:srgbClr val="FFFFFF">
              <a:alpha val="9019"/>
            </a:srgbClr>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56" name="Google Shape;56;p7"/>
          <p:cNvSpPr/>
          <p:nvPr/>
        </p:nvSpPr>
        <p:spPr>
          <a:xfrm>
            <a:off x="8460957" y="1817775"/>
            <a:ext cx="396875" cy="396875"/>
          </a:xfrm>
          <a:custGeom>
            <a:avLst/>
            <a:gdLst/>
            <a:ahLst/>
            <a:cxnLst/>
            <a:rect l="l" t="t" r="r" b="b"/>
            <a:pathLst>
              <a:path w="396875" h="396875" extrusionOk="0">
                <a:moveTo>
                  <a:pt x="195932" y="396597"/>
                </a:moveTo>
                <a:lnTo>
                  <a:pt x="152286" y="391202"/>
                </a:lnTo>
                <a:lnTo>
                  <a:pt x="109918" y="375805"/>
                </a:lnTo>
                <a:lnTo>
                  <a:pt x="72101" y="351270"/>
                </a:lnTo>
                <a:lnTo>
                  <a:pt x="41497" y="319688"/>
                </a:lnTo>
                <a:lnTo>
                  <a:pt x="18809" y="282558"/>
                </a:lnTo>
                <a:lnTo>
                  <a:pt x="4742" y="241383"/>
                </a:lnTo>
                <a:lnTo>
                  <a:pt x="0" y="197661"/>
                </a:lnTo>
                <a:lnTo>
                  <a:pt x="5286" y="152893"/>
                </a:lnTo>
                <a:lnTo>
                  <a:pt x="20511" y="110463"/>
                </a:lnTo>
                <a:lnTo>
                  <a:pt x="44246" y="73440"/>
                </a:lnTo>
                <a:lnTo>
                  <a:pt x="75194" y="42853"/>
                </a:lnTo>
                <a:lnTo>
                  <a:pt x="112054" y="19732"/>
                </a:lnTo>
                <a:lnTo>
                  <a:pt x="153528" y="5104"/>
                </a:lnTo>
                <a:lnTo>
                  <a:pt x="198317" y="0"/>
                </a:lnTo>
                <a:lnTo>
                  <a:pt x="198317" y="198299"/>
                </a:lnTo>
                <a:lnTo>
                  <a:pt x="356577" y="78814"/>
                </a:lnTo>
                <a:lnTo>
                  <a:pt x="379491" y="117635"/>
                </a:lnTo>
                <a:lnTo>
                  <a:pt x="392807" y="159549"/>
                </a:lnTo>
                <a:lnTo>
                  <a:pt x="396564" y="202898"/>
                </a:lnTo>
                <a:lnTo>
                  <a:pt x="390801" y="246027"/>
                </a:lnTo>
                <a:lnTo>
                  <a:pt x="375555" y="287279"/>
                </a:lnTo>
                <a:lnTo>
                  <a:pt x="350866" y="324995"/>
                </a:lnTo>
                <a:lnTo>
                  <a:pt x="318323" y="356189"/>
                </a:lnTo>
                <a:lnTo>
                  <a:pt x="280572" y="378749"/>
                </a:lnTo>
                <a:lnTo>
                  <a:pt x="239234" y="392332"/>
                </a:lnTo>
                <a:lnTo>
                  <a:pt x="195932" y="396597"/>
                </a:lnTo>
                <a:close/>
              </a:path>
            </a:pathLst>
          </a:custGeom>
          <a:solidFill>
            <a:srgbClr val="FFFFFF">
              <a:alpha val="9019"/>
            </a:srgbClr>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57" name="Google Shape;57;p7"/>
          <p:cNvSpPr/>
          <p:nvPr/>
        </p:nvSpPr>
        <p:spPr>
          <a:xfrm>
            <a:off x="8076628" y="303174"/>
            <a:ext cx="625475" cy="624840"/>
          </a:xfrm>
          <a:custGeom>
            <a:avLst/>
            <a:gdLst/>
            <a:ahLst/>
            <a:cxnLst/>
            <a:rect l="l" t="t" r="r" b="b"/>
            <a:pathLst>
              <a:path w="625475" h="624840" extrusionOk="0">
                <a:moveTo>
                  <a:pt x="625284" y="304914"/>
                </a:moveTo>
                <a:lnTo>
                  <a:pt x="624306" y="295554"/>
                </a:lnTo>
                <a:lnTo>
                  <a:pt x="624090" y="284657"/>
                </a:lnTo>
                <a:lnTo>
                  <a:pt x="621487" y="268516"/>
                </a:lnTo>
                <a:lnTo>
                  <a:pt x="620191" y="255993"/>
                </a:lnTo>
                <a:lnTo>
                  <a:pt x="618426" y="249466"/>
                </a:lnTo>
                <a:lnTo>
                  <a:pt x="617169" y="241604"/>
                </a:lnTo>
                <a:lnTo>
                  <a:pt x="610285" y="219252"/>
                </a:lnTo>
                <a:lnTo>
                  <a:pt x="607110" y="207416"/>
                </a:lnTo>
                <a:lnTo>
                  <a:pt x="605688" y="204266"/>
                </a:lnTo>
                <a:lnTo>
                  <a:pt x="604329" y="199834"/>
                </a:lnTo>
                <a:lnTo>
                  <a:pt x="588365" y="165798"/>
                </a:lnTo>
                <a:lnTo>
                  <a:pt x="586460" y="161556"/>
                </a:lnTo>
                <a:lnTo>
                  <a:pt x="586181" y="161150"/>
                </a:lnTo>
                <a:lnTo>
                  <a:pt x="585673" y="160045"/>
                </a:lnTo>
                <a:lnTo>
                  <a:pt x="561314" y="122910"/>
                </a:lnTo>
                <a:lnTo>
                  <a:pt x="560057" y="121513"/>
                </a:lnTo>
                <a:lnTo>
                  <a:pt x="559396" y="120484"/>
                </a:lnTo>
                <a:lnTo>
                  <a:pt x="551459" y="111798"/>
                </a:lnTo>
                <a:lnTo>
                  <a:pt x="531355" y="89090"/>
                </a:lnTo>
                <a:lnTo>
                  <a:pt x="528751" y="86906"/>
                </a:lnTo>
                <a:lnTo>
                  <a:pt x="526707" y="84658"/>
                </a:lnTo>
                <a:lnTo>
                  <a:pt x="513168" y="73799"/>
                </a:lnTo>
                <a:lnTo>
                  <a:pt x="495909" y="59270"/>
                </a:lnTo>
                <a:lnTo>
                  <a:pt x="492315" y="57061"/>
                </a:lnTo>
                <a:lnTo>
                  <a:pt x="489178" y="54533"/>
                </a:lnTo>
                <a:lnTo>
                  <a:pt x="474789" y="46253"/>
                </a:lnTo>
                <a:lnTo>
                  <a:pt x="456488" y="34950"/>
                </a:lnTo>
                <a:lnTo>
                  <a:pt x="451383" y="32766"/>
                </a:lnTo>
                <a:lnTo>
                  <a:pt x="447573" y="30556"/>
                </a:lnTo>
                <a:lnTo>
                  <a:pt x="434695" y="25577"/>
                </a:lnTo>
                <a:lnTo>
                  <a:pt x="414985" y="17081"/>
                </a:lnTo>
                <a:lnTo>
                  <a:pt x="407860" y="15176"/>
                </a:lnTo>
                <a:lnTo>
                  <a:pt x="402691" y="13169"/>
                </a:lnTo>
                <a:lnTo>
                  <a:pt x="390296" y="10477"/>
                </a:lnTo>
                <a:lnTo>
                  <a:pt x="372071" y="5588"/>
                </a:lnTo>
                <a:lnTo>
                  <a:pt x="362699" y="4470"/>
                </a:lnTo>
                <a:lnTo>
                  <a:pt x="355295" y="2844"/>
                </a:lnTo>
                <a:lnTo>
                  <a:pt x="343750" y="2184"/>
                </a:lnTo>
                <a:lnTo>
                  <a:pt x="328434" y="330"/>
                </a:lnTo>
                <a:lnTo>
                  <a:pt x="316141" y="584"/>
                </a:lnTo>
                <a:lnTo>
                  <a:pt x="306184" y="0"/>
                </a:lnTo>
                <a:lnTo>
                  <a:pt x="296735" y="977"/>
                </a:lnTo>
                <a:lnTo>
                  <a:pt x="284746" y="1206"/>
                </a:lnTo>
                <a:lnTo>
                  <a:pt x="267881" y="3924"/>
                </a:lnTo>
                <a:lnTo>
                  <a:pt x="256133" y="5118"/>
                </a:lnTo>
                <a:lnTo>
                  <a:pt x="249720" y="6845"/>
                </a:lnTo>
                <a:lnTo>
                  <a:pt x="241681" y="8128"/>
                </a:lnTo>
                <a:lnTo>
                  <a:pt x="219671" y="14884"/>
                </a:lnTo>
                <a:lnTo>
                  <a:pt x="207543" y="18135"/>
                </a:lnTo>
                <a:lnTo>
                  <a:pt x="204152" y="19659"/>
                </a:lnTo>
                <a:lnTo>
                  <a:pt x="199910" y="20955"/>
                </a:lnTo>
                <a:lnTo>
                  <a:pt x="171500" y="34277"/>
                </a:lnTo>
                <a:lnTo>
                  <a:pt x="162648" y="38239"/>
                </a:lnTo>
                <a:lnTo>
                  <a:pt x="161632" y="38912"/>
                </a:lnTo>
                <a:lnTo>
                  <a:pt x="160121" y="39611"/>
                </a:lnTo>
                <a:lnTo>
                  <a:pt x="122974" y="63969"/>
                </a:lnTo>
                <a:lnTo>
                  <a:pt x="122224" y="64643"/>
                </a:lnTo>
                <a:lnTo>
                  <a:pt x="122034" y="64757"/>
                </a:lnTo>
                <a:lnTo>
                  <a:pt x="119062" y="67437"/>
                </a:lnTo>
                <a:lnTo>
                  <a:pt x="89154" y="93916"/>
                </a:lnTo>
                <a:lnTo>
                  <a:pt x="87579" y="95783"/>
                </a:lnTo>
                <a:lnTo>
                  <a:pt x="86271" y="96964"/>
                </a:lnTo>
                <a:lnTo>
                  <a:pt x="76161" y="109347"/>
                </a:lnTo>
                <a:lnTo>
                  <a:pt x="59321" y="129362"/>
                </a:lnTo>
                <a:lnTo>
                  <a:pt x="57797" y="131851"/>
                </a:lnTo>
                <a:lnTo>
                  <a:pt x="55918" y="134162"/>
                </a:lnTo>
                <a:lnTo>
                  <a:pt x="43129" y="155930"/>
                </a:lnTo>
                <a:lnTo>
                  <a:pt x="33642" y="171513"/>
                </a:lnTo>
                <a:lnTo>
                  <a:pt x="32829" y="173469"/>
                </a:lnTo>
                <a:lnTo>
                  <a:pt x="31546" y="175666"/>
                </a:lnTo>
                <a:lnTo>
                  <a:pt x="22123" y="199517"/>
                </a:lnTo>
                <a:lnTo>
                  <a:pt x="15049" y="216750"/>
                </a:lnTo>
                <a:lnTo>
                  <a:pt x="14617" y="218541"/>
                </a:lnTo>
                <a:lnTo>
                  <a:pt x="13741" y="220776"/>
                </a:lnTo>
                <a:lnTo>
                  <a:pt x="8623" y="243776"/>
                </a:lnTo>
                <a:lnTo>
                  <a:pt x="3771" y="264185"/>
                </a:lnTo>
                <a:lnTo>
                  <a:pt x="3594" y="266344"/>
                </a:lnTo>
                <a:lnTo>
                  <a:pt x="3060" y="268782"/>
                </a:lnTo>
                <a:lnTo>
                  <a:pt x="1854" y="288912"/>
                </a:lnTo>
                <a:lnTo>
                  <a:pt x="0" y="312940"/>
                </a:lnTo>
                <a:lnTo>
                  <a:pt x="241" y="315976"/>
                </a:lnTo>
                <a:lnTo>
                  <a:pt x="63" y="318985"/>
                </a:lnTo>
                <a:lnTo>
                  <a:pt x="482" y="318985"/>
                </a:lnTo>
                <a:lnTo>
                  <a:pt x="3962" y="362127"/>
                </a:lnTo>
                <a:lnTo>
                  <a:pt x="15608" y="410095"/>
                </a:lnTo>
                <a:lnTo>
                  <a:pt x="34455" y="455218"/>
                </a:lnTo>
                <a:lnTo>
                  <a:pt x="60020" y="496735"/>
                </a:lnTo>
                <a:lnTo>
                  <a:pt x="91846" y="533882"/>
                </a:lnTo>
                <a:lnTo>
                  <a:pt x="129425" y="565873"/>
                </a:lnTo>
                <a:lnTo>
                  <a:pt x="168846" y="590194"/>
                </a:lnTo>
                <a:lnTo>
                  <a:pt x="210350" y="608050"/>
                </a:lnTo>
                <a:lnTo>
                  <a:pt x="253263" y="619556"/>
                </a:lnTo>
                <a:lnTo>
                  <a:pt x="296900" y="624814"/>
                </a:lnTo>
                <a:lnTo>
                  <a:pt x="340588" y="623938"/>
                </a:lnTo>
                <a:lnTo>
                  <a:pt x="383654" y="617016"/>
                </a:lnTo>
                <a:lnTo>
                  <a:pt x="425424" y="604177"/>
                </a:lnTo>
                <a:lnTo>
                  <a:pt x="463727" y="586232"/>
                </a:lnTo>
                <a:lnTo>
                  <a:pt x="463956" y="586130"/>
                </a:lnTo>
                <a:lnTo>
                  <a:pt x="465213" y="585533"/>
                </a:lnTo>
                <a:lnTo>
                  <a:pt x="502361" y="561174"/>
                </a:lnTo>
                <a:lnTo>
                  <a:pt x="504304" y="559460"/>
                </a:lnTo>
                <a:lnTo>
                  <a:pt x="505714" y="558520"/>
                </a:lnTo>
                <a:lnTo>
                  <a:pt x="514858" y="550100"/>
                </a:lnTo>
                <a:lnTo>
                  <a:pt x="536181" y="531215"/>
                </a:lnTo>
                <a:lnTo>
                  <a:pt x="538924" y="527964"/>
                </a:lnTo>
                <a:lnTo>
                  <a:pt x="541909" y="525208"/>
                </a:lnTo>
                <a:lnTo>
                  <a:pt x="552742" y="511530"/>
                </a:lnTo>
                <a:lnTo>
                  <a:pt x="566013" y="495769"/>
                </a:lnTo>
                <a:lnTo>
                  <a:pt x="568731" y="491350"/>
                </a:lnTo>
                <a:lnTo>
                  <a:pt x="572033" y="487197"/>
                </a:lnTo>
                <a:lnTo>
                  <a:pt x="580059" y="473011"/>
                </a:lnTo>
                <a:lnTo>
                  <a:pt x="590346" y="456361"/>
                </a:lnTo>
                <a:lnTo>
                  <a:pt x="593039" y="450100"/>
                </a:lnTo>
                <a:lnTo>
                  <a:pt x="595744" y="445325"/>
                </a:lnTo>
                <a:lnTo>
                  <a:pt x="600481" y="432803"/>
                </a:lnTo>
                <a:lnTo>
                  <a:pt x="608203" y="414858"/>
                </a:lnTo>
                <a:lnTo>
                  <a:pt x="610463" y="406412"/>
                </a:lnTo>
                <a:lnTo>
                  <a:pt x="612736" y="400418"/>
                </a:lnTo>
                <a:lnTo>
                  <a:pt x="615188" y="388810"/>
                </a:lnTo>
                <a:lnTo>
                  <a:pt x="619709" y="371970"/>
                </a:lnTo>
                <a:lnTo>
                  <a:pt x="620966" y="361480"/>
                </a:lnTo>
                <a:lnTo>
                  <a:pt x="622693" y="353339"/>
                </a:lnTo>
                <a:lnTo>
                  <a:pt x="623277" y="342303"/>
                </a:lnTo>
                <a:lnTo>
                  <a:pt x="624967" y="328333"/>
                </a:lnTo>
                <a:lnTo>
                  <a:pt x="624700" y="315620"/>
                </a:lnTo>
                <a:lnTo>
                  <a:pt x="625284" y="304914"/>
                </a:lnTo>
                <a:close/>
              </a:path>
            </a:pathLst>
          </a:custGeom>
          <a:solidFill>
            <a:srgbClr val="FFFFFF">
              <a:alpha val="9019"/>
            </a:srgbClr>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grpSp>
        <p:nvGrpSpPr>
          <p:cNvPr id="58" name="Google Shape;58;p7"/>
          <p:cNvGrpSpPr/>
          <p:nvPr/>
        </p:nvGrpSpPr>
        <p:grpSpPr>
          <a:xfrm>
            <a:off x="5399837" y="303174"/>
            <a:ext cx="2577465" cy="2577481"/>
            <a:chOff x="5399837" y="356358"/>
            <a:chExt cx="2577465" cy="2577481"/>
          </a:xfrm>
        </p:grpSpPr>
        <p:sp>
          <p:nvSpPr>
            <p:cNvPr id="59" name="Google Shape;59;p7"/>
            <p:cNvSpPr/>
            <p:nvPr/>
          </p:nvSpPr>
          <p:spPr>
            <a:xfrm>
              <a:off x="5399837" y="356374"/>
              <a:ext cx="2577465" cy="2577465"/>
            </a:xfrm>
            <a:custGeom>
              <a:avLst/>
              <a:gdLst/>
              <a:ahLst/>
              <a:cxnLst/>
              <a:rect l="l" t="t" r="r" b="b"/>
              <a:pathLst>
                <a:path w="2577465" h="2577465" extrusionOk="0">
                  <a:moveTo>
                    <a:pt x="2576995" y="1288491"/>
                  </a:moveTo>
                  <a:lnTo>
                    <a:pt x="2575979" y="1237348"/>
                  </a:lnTo>
                  <a:lnTo>
                    <a:pt x="2572956" y="1186472"/>
                  </a:lnTo>
                  <a:lnTo>
                    <a:pt x="2567940" y="1135900"/>
                  </a:lnTo>
                  <a:lnTo>
                    <a:pt x="2560942" y="1085710"/>
                  </a:lnTo>
                  <a:lnTo>
                    <a:pt x="2552014" y="1035951"/>
                  </a:lnTo>
                  <a:lnTo>
                    <a:pt x="2541155" y="986663"/>
                  </a:lnTo>
                  <a:lnTo>
                    <a:pt x="2528392" y="937907"/>
                  </a:lnTo>
                  <a:lnTo>
                    <a:pt x="2513749" y="889749"/>
                  </a:lnTo>
                  <a:lnTo>
                    <a:pt x="2497251" y="842225"/>
                  </a:lnTo>
                  <a:lnTo>
                    <a:pt x="2478913" y="795413"/>
                  </a:lnTo>
                  <a:lnTo>
                    <a:pt x="2458770" y="749338"/>
                  </a:lnTo>
                  <a:lnTo>
                    <a:pt x="2436838" y="704075"/>
                  </a:lnTo>
                  <a:lnTo>
                    <a:pt x="2413127" y="659663"/>
                  </a:lnTo>
                  <a:lnTo>
                    <a:pt x="2387689" y="616165"/>
                  </a:lnTo>
                  <a:lnTo>
                    <a:pt x="2360511" y="573633"/>
                  </a:lnTo>
                  <a:lnTo>
                    <a:pt x="2331643" y="532130"/>
                  </a:lnTo>
                  <a:lnTo>
                    <a:pt x="2301100" y="491693"/>
                  </a:lnTo>
                  <a:lnTo>
                    <a:pt x="2268893" y="452386"/>
                  </a:lnTo>
                  <a:lnTo>
                    <a:pt x="2235047" y="414274"/>
                  </a:lnTo>
                  <a:lnTo>
                    <a:pt x="2199602" y="377393"/>
                  </a:lnTo>
                  <a:lnTo>
                    <a:pt x="2162721" y="341934"/>
                  </a:lnTo>
                  <a:lnTo>
                    <a:pt x="2124595" y="308102"/>
                  </a:lnTo>
                  <a:lnTo>
                    <a:pt x="2085301" y="275894"/>
                  </a:lnTo>
                  <a:lnTo>
                    <a:pt x="2044865" y="245351"/>
                  </a:lnTo>
                  <a:lnTo>
                    <a:pt x="2003361" y="216484"/>
                  </a:lnTo>
                  <a:lnTo>
                    <a:pt x="1960829" y="189306"/>
                  </a:lnTo>
                  <a:lnTo>
                    <a:pt x="1917331" y="163855"/>
                  </a:lnTo>
                  <a:lnTo>
                    <a:pt x="1872919" y="140157"/>
                  </a:lnTo>
                  <a:lnTo>
                    <a:pt x="1827657" y="118224"/>
                  </a:lnTo>
                  <a:lnTo>
                    <a:pt x="1781581" y="98082"/>
                  </a:lnTo>
                  <a:lnTo>
                    <a:pt x="1734756" y="79743"/>
                  </a:lnTo>
                  <a:lnTo>
                    <a:pt x="1687245" y="63246"/>
                  </a:lnTo>
                  <a:lnTo>
                    <a:pt x="1639074" y="48602"/>
                  </a:lnTo>
                  <a:lnTo>
                    <a:pt x="1590332" y="35839"/>
                  </a:lnTo>
                  <a:lnTo>
                    <a:pt x="1541043" y="24980"/>
                  </a:lnTo>
                  <a:lnTo>
                    <a:pt x="1491284" y="16052"/>
                  </a:lnTo>
                  <a:lnTo>
                    <a:pt x="1441094" y="9055"/>
                  </a:lnTo>
                  <a:lnTo>
                    <a:pt x="1390523" y="4038"/>
                  </a:lnTo>
                  <a:lnTo>
                    <a:pt x="1339646" y="1016"/>
                  </a:lnTo>
                  <a:lnTo>
                    <a:pt x="1288491" y="0"/>
                  </a:lnTo>
                  <a:lnTo>
                    <a:pt x="1240193" y="889"/>
                  </a:lnTo>
                  <a:lnTo>
                    <a:pt x="1192339" y="3530"/>
                  </a:lnTo>
                  <a:lnTo>
                    <a:pt x="1144955" y="7899"/>
                  </a:lnTo>
                  <a:lnTo>
                    <a:pt x="1098092" y="13970"/>
                  </a:lnTo>
                  <a:lnTo>
                    <a:pt x="1051763" y="21691"/>
                  </a:lnTo>
                  <a:lnTo>
                    <a:pt x="1006017" y="31051"/>
                  </a:lnTo>
                  <a:lnTo>
                    <a:pt x="960869" y="42024"/>
                  </a:lnTo>
                  <a:lnTo>
                    <a:pt x="916355" y="54546"/>
                  </a:lnTo>
                  <a:lnTo>
                    <a:pt x="872515" y="68618"/>
                  </a:lnTo>
                  <a:lnTo>
                    <a:pt x="829373" y="84201"/>
                  </a:lnTo>
                  <a:lnTo>
                    <a:pt x="786955" y="101257"/>
                  </a:lnTo>
                  <a:lnTo>
                    <a:pt x="745299" y="119748"/>
                  </a:lnTo>
                  <a:lnTo>
                    <a:pt x="704430" y="139661"/>
                  </a:lnTo>
                  <a:lnTo>
                    <a:pt x="664387" y="160959"/>
                  </a:lnTo>
                  <a:lnTo>
                    <a:pt x="625195" y="183616"/>
                  </a:lnTo>
                  <a:lnTo>
                    <a:pt x="586892" y="207581"/>
                  </a:lnTo>
                  <a:lnTo>
                    <a:pt x="549503" y="232841"/>
                  </a:lnTo>
                  <a:lnTo>
                    <a:pt x="513067" y="259359"/>
                  </a:lnTo>
                  <a:lnTo>
                    <a:pt x="477596" y="287108"/>
                  </a:lnTo>
                  <a:lnTo>
                    <a:pt x="443141" y="316039"/>
                  </a:lnTo>
                  <a:lnTo>
                    <a:pt x="409727" y="346151"/>
                  </a:lnTo>
                  <a:lnTo>
                    <a:pt x="377393" y="377393"/>
                  </a:lnTo>
                  <a:lnTo>
                    <a:pt x="346151" y="409727"/>
                  </a:lnTo>
                  <a:lnTo>
                    <a:pt x="316039" y="443141"/>
                  </a:lnTo>
                  <a:lnTo>
                    <a:pt x="287108" y="477596"/>
                  </a:lnTo>
                  <a:lnTo>
                    <a:pt x="259359" y="513067"/>
                  </a:lnTo>
                  <a:lnTo>
                    <a:pt x="232841" y="549503"/>
                  </a:lnTo>
                  <a:lnTo>
                    <a:pt x="207581" y="586892"/>
                  </a:lnTo>
                  <a:lnTo>
                    <a:pt x="183616" y="625195"/>
                  </a:lnTo>
                  <a:lnTo>
                    <a:pt x="160959" y="664387"/>
                  </a:lnTo>
                  <a:lnTo>
                    <a:pt x="139661" y="704430"/>
                  </a:lnTo>
                  <a:lnTo>
                    <a:pt x="119748" y="745299"/>
                  </a:lnTo>
                  <a:lnTo>
                    <a:pt x="101257" y="786955"/>
                  </a:lnTo>
                  <a:lnTo>
                    <a:pt x="84201" y="829373"/>
                  </a:lnTo>
                  <a:lnTo>
                    <a:pt x="68618" y="872515"/>
                  </a:lnTo>
                  <a:lnTo>
                    <a:pt x="54546" y="916355"/>
                  </a:lnTo>
                  <a:lnTo>
                    <a:pt x="42024" y="960869"/>
                  </a:lnTo>
                  <a:lnTo>
                    <a:pt x="31051" y="1006017"/>
                  </a:lnTo>
                  <a:lnTo>
                    <a:pt x="21691" y="1051763"/>
                  </a:lnTo>
                  <a:lnTo>
                    <a:pt x="13970" y="1098092"/>
                  </a:lnTo>
                  <a:lnTo>
                    <a:pt x="7899" y="1144955"/>
                  </a:lnTo>
                  <a:lnTo>
                    <a:pt x="3530" y="1192339"/>
                  </a:lnTo>
                  <a:lnTo>
                    <a:pt x="889" y="1240193"/>
                  </a:lnTo>
                  <a:lnTo>
                    <a:pt x="469" y="1262837"/>
                  </a:lnTo>
                  <a:lnTo>
                    <a:pt x="38" y="1277391"/>
                  </a:lnTo>
                  <a:lnTo>
                    <a:pt x="76" y="1284008"/>
                  </a:lnTo>
                  <a:lnTo>
                    <a:pt x="0" y="1288491"/>
                  </a:lnTo>
                  <a:lnTo>
                    <a:pt x="165" y="1298130"/>
                  </a:lnTo>
                  <a:lnTo>
                    <a:pt x="2400" y="1371892"/>
                  </a:lnTo>
                  <a:lnTo>
                    <a:pt x="6184" y="1419021"/>
                  </a:lnTo>
                  <a:lnTo>
                    <a:pt x="11696" y="1465986"/>
                  </a:lnTo>
                  <a:lnTo>
                    <a:pt x="18923" y="1512773"/>
                  </a:lnTo>
                  <a:lnTo>
                    <a:pt x="27876" y="1559293"/>
                  </a:lnTo>
                  <a:lnTo>
                    <a:pt x="38544" y="1605534"/>
                  </a:lnTo>
                  <a:lnTo>
                    <a:pt x="50939" y="1651406"/>
                  </a:lnTo>
                  <a:lnTo>
                    <a:pt x="65049" y="1696897"/>
                  </a:lnTo>
                  <a:lnTo>
                    <a:pt x="80873" y="1741944"/>
                  </a:lnTo>
                  <a:lnTo>
                    <a:pt x="98412" y="1786496"/>
                  </a:lnTo>
                  <a:lnTo>
                    <a:pt x="117652" y="1830501"/>
                  </a:lnTo>
                  <a:lnTo>
                    <a:pt x="138607" y="1873910"/>
                  </a:lnTo>
                  <a:lnTo>
                    <a:pt x="161264" y="1916684"/>
                  </a:lnTo>
                  <a:lnTo>
                    <a:pt x="185623" y="1958759"/>
                  </a:lnTo>
                  <a:lnTo>
                    <a:pt x="211683" y="2000097"/>
                  </a:lnTo>
                  <a:lnTo>
                    <a:pt x="213512" y="1998903"/>
                  </a:lnTo>
                  <a:lnTo>
                    <a:pt x="232841" y="2027491"/>
                  </a:lnTo>
                  <a:lnTo>
                    <a:pt x="259359" y="2063927"/>
                  </a:lnTo>
                  <a:lnTo>
                    <a:pt x="287108" y="2099386"/>
                  </a:lnTo>
                  <a:lnTo>
                    <a:pt x="316039" y="2133841"/>
                  </a:lnTo>
                  <a:lnTo>
                    <a:pt x="346151" y="2167255"/>
                  </a:lnTo>
                  <a:lnTo>
                    <a:pt x="377393" y="2199602"/>
                  </a:lnTo>
                  <a:lnTo>
                    <a:pt x="409727" y="2230844"/>
                  </a:lnTo>
                  <a:lnTo>
                    <a:pt x="443141" y="2260943"/>
                  </a:lnTo>
                  <a:lnTo>
                    <a:pt x="477596" y="2289886"/>
                  </a:lnTo>
                  <a:lnTo>
                    <a:pt x="513067" y="2317635"/>
                  </a:lnTo>
                  <a:lnTo>
                    <a:pt x="549503" y="2344153"/>
                  </a:lnTo>
                  <a:lnTo>
                    <a:pt x="586892" y="2369413"/>
                  </a:lnTo>
                  <a:lnTo>
                    <a:pt x="625195" y="2393378"/>
                  </a:lnTo>
                  <a:lnTo>
                    <a:pt x="664387" y="2416035"/>
                  </a:lnTo>
                  <a:lnTo>
                    <a:pt x="704430" y="2437320"/>
                  </a:lnTo>
                  <a:lnTo>
                    <a:pt x="745299" y="2457234"/>
                  </a:lnTo>
                  <a:lnTo>
                    <a:pt x="786955" y="2475738"/>
                  </a:lnTo>
                  <a:lnTo>
                    <a:pt x="829373" y="2492794"/>
                  </a:lnTo>
                  <a:lnTo>
                    <a:pt x="872515" y="2508377"/>
                  </a:lnTo>
                  <a:lnTo>
                    <a:pt x="916355" y="2522448"/>
                  </a:lnTo>
                  <a:lnTo>
                    <a:pt x="960869" y="2534970"/>
                  </a:lnTo>
                  <a:lnTo>
                    <a:pt x="1006017" y="2545931"/>
                  </a:lnTo>
                  <a:lnTo>
                    <a:pt x="1051763" y="2555290"/>
                  </a:lnTo>
                  <a:lnTo>
                    <a:pt x="1098092" y="2563025"/>
                  </a:lnTo>
                  <a:lnTo>
                    <a:pt x="1144955" y="2569095"/>
                  </a:lnTo>
                  <a:lnTo>
                    <a:pt x="1192339" y="2573464"/>
                  </a:lnTo>
                  <a:lnTo>
                    <a:pt x="1240193" y="2576106"/>
                  </a:lnTo>
                  <a:lnTo>
                    <a:pt x="1288491" y="2576995"/>
                  </a:lnTo>
                  <a:lnTo>
                    <a:pt x="1336802" y="2576106"/>
                  </a:lnTo>
                  <a:lnTo>
                    <a:pt x="1384655" y="2573464"/>
                  </a:lnTo>
                  <a:lnTo>
                    <a:pt x="1432039" y="2569095"/>
                  </a:lnTo>
                  <a:lnTo>
                    <a:pt x="1478902" y="2563025"/>
                  </a:lnTo>
                  <a:lnTo>
                    <a:pt x="1525231" y="2555290"/>
                  </a:lnTo>
                  <a:lnTo>
                    <a:pt x="1570977" y="2545931"/>
                  </a:lnTo>
                  <a:lnTo>
                    <a:pt x="1616125" y="2534970"/>
                  </a:lnTo>
                  <a:lnTo>
                    <a:pt x="1660639" y="2522448"/>
                  </a:lnTo>
                  <a:lnTo>
                    <a:pt x="1704479" y="2508377"/>
                  </a:lnTo>
                  <a:lnTo>
                    <a:pt x="1747621" y="2492794"/>
                  </a:lnTo>
                  <a:lnTo>
                    <a:pt x="1790039" y="2475738"/>
                  </a:lnTo>
                  <a:lnTo>
                    <a:pt x="1831695" y="2457234"/>
                  </a:lnTo>
                  <a:lnTo>
                    <a:pt x="1872564" y="2437320"/>
                  </a:lnTo>
                  <a:lnTo>
                    <a:pt x="1912607" y="2416035"/>
                  </a:lnTo>
                  <a:lnTo>
                    <a:pt x="1951799" y="2393378"/>
                  </a:lnTo>
                  <a:lnTo>
                    <a:pt x="1990102" y="2369413"/>
                  </a:lnTo>
                  <a:lnTo>
                    <a:pt x="2027491" y="2344153"/>
                  </a:lnTo>
                  <a:lnTo>
                    <a:pt x="2063927" y="2317635"/>
                  </a:lnTo>
                  <a:lnTo>
                    <a:pt x="2099398" y="2289886"/>
                  </a:lnTo>
                  <a:lnTo>
                    <a:pt x="2133854" y="2260943"/>
                  </a:lnTo>
                  <a:lnTo>
                    <a:pt x="2167267" y="2230844"/>
                  </a:lnTo>
                  <a:lnTo>
                    <a:pt x="2199602" y="2199602"/>
                  </a:lnTo>
                  <a:lnTo>
                    <a:pt x="2230844" y="2167255"/>
                  </a:lnTo>
                  <a:lnTo>
                    <a:pt x="2260955" y="2133841"/>
                  </a:lnTo>
                  <a:lnTo>
                    <a:pt x="2289886" y="2099386"/>
                  </a:lnTo>
                  <a:lnTo>
                    <a:pt x="2317635" y="2063927"/>
                  </a:lnTo>
                  <a:lnTo>
                    <a:pt x="2344153" y="2027491"/>
                  </a:lnTo>
                  <a:lnTo>
                    <a:pt x="2369413" y="1990102"/>
                  </a:lnTo>
                  <a:lnTo>
                    <a:pt x="2393378" y="1951799"/>
                  </a:lnTo>
                  <a:lnTo>
                    <a:pt x="2416035" y="1912607"/>
                  </a:lnTo>
                  <a:lnTo>
                    <a:pt x="2437333" y="1872564"/>
                  </a:lnTo>
                  <a:lnTo>
                    <a:pt x="2457246" y="1831695"/>
                  </a:lnTo>
                  <a:lnTo>
                    <a:pt x="2475738" y="1790039"/>
                  </a:lnTo>
                  <a:lnTo>
                    <a:pt x="2492794" y="1747621"/>
                  </a:lnTo>
                  <a:lnTo>
                    <a:pt x="2508377" y="1704479"/>
                  </a:lnTo>
                  <a:lnTo>
                    <a:pt x="2522448" y="1660626"/>
                  </a:lnTo>
                  <a:lnTo>
                    <a:pt x="2534970" y="1616125"/>
                  </a:lnTo>
                  <a:lnTo>
                    <a:pt x="2545931" y="1570977"/>
                  </a:lnTo>
                  <a:lnTo>
                    <a:pt x="2555303" y="1525219"/>
                  </a:lnTo>
                  <a:lnTo>
                    <a:pt x="2563025" y="1478902"/>
                  </a:lnTo>
                  <a:lnTo>
                    <a:pt x="2569095" y="1432039"/>
                  </a:lnTo>
                  <a:lnTo>
                    <a:pt x="2573464" y="1384655"/>
                  </a:lnTo>
                  <a:lnTo>
                    <a:pt x="2576106" y="1336802"/>
                  </a:lnTo>
                  <a:lnTo>
                    <a:pt x="2576995" y="1288491"/>
                  </a:lnTo>
                  <a:close/>
                </a:path>
              </a:pathLst>
            </a:custGeom>
            <a:solidFill>
              <a:srgbClr val="FFFFFF">
                <a:alpha val="9019"/>
              </a:srgbClr>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solidFill>
                  <a:schemeClr val="tx1"/>
                </a:solidFill>
              </a:endParaRPr>
            </a:p>
          </p:txBody>
        </p:sp>
        <p:sp>
          <p:nvSpPr>
            <p:cNvPr id="60" name="Google Shape;60;p7"/>
            <p:cNvSpPr/>
            <p:nvPr/>
          </p:nvSpPr>
          <p:spPr>
            <a:xfrm>
              <a:off x="5911394" y="867674"/>
              <a:ext cx="1554480" cy="1554480"/>
            </a:xfrm>
            <a:custGeom>
              <a:avLst/>
              <a:gdLst/>
              <a:ahLst/>
              <a:cxnLst/>
              <a:rect l="l" t="t" r="r" b="b"/>
              <a:pathLst>
                <a:path w="1554479" h="1554480" extrusionOk="0">
                  <a:moveTo>
                    <a:pt x="770410" y="1554331"/>
                  </a:moveTo>
                  <a:lnTo>
                    <a:pt x="726029" y="1552718"/>
                  </a:lnTo>
                  <a:lnTo>
                    <a:pt x="681684" y="1548555"/>
                  </a:lnTo>
                  <a:lnTo>
                    <a:pt x="637486" y="1541819"/>
                  </a:lnTo>
                  <a:lnTo>
                    <a:pt x="593548" y="1532489"/>
                  </a:lnTo>
                  <a:lnTo>
                    <a:pt x="549984" y="1520544"/>
                  </a:lnTo>
                  <a:lnTo>
                    <a:pt x="506906" y="1505960"/>
                  </a:lnTo>
                  <a:lnTo>
                    <a:pt x="464428" y="1488718"/>
                  </a:lnTo>
                  <a:lnTo>
                    <a:pt x="422661" y="1468794"/>
                  </a:lnTo>
                  <a:lnTo>
                    <a:pt x="381719" y="1446167"/>
                  </a:lnTo>
                  <a:lnTo>
                    <a:pt x="341715" y="1420815"/>
                  </a:lnTo>
                  <a:lnTo>
                    <a:pt x="303300" y="1393114"/>
                  </a:lnTo>
                  <a:lnTo>
                    <a:pt x="267066" y="1363529"/>
                  </a:lnTo>
                  <a:lnTo>
                    <a:pt x="233034" y="1332172"/>
                  </a:lnTo>
                  <a:lnTo>
                    <a:pt x="201226" y="1299158"/>
                  </a:lnTo>
                  <a:lnTo>
                    <a:pt x="171663" y="1264597"/>
                  </a:lnTo>
                  <a:lnTo>
                    <a:pt x="144368" y="1228604"/>
                  </a:lnTo>
                  <a:lnTo>
                    <a:pt x="119362" y="1191291"/>
                  </a:lnTo>
                  <a:lnTo>
                    <a:pt x="96667" y="1152772"/>
                  </a:lnTo>
                  <a:lnTo>
                    <a:pt x="76304" y="1113158"/>
                  </a:lnTo>
                  <a:lnTo>
                    <a:pt x="58297" y="1072563"/>
                  </a:lnTo>
                  <a:lnTo>
                    <a:pt x="42665" y="1031100"/>
                  </a:lnTo>
                  <a:lnTo>
                    <a:pt x="29432" y="988882"/>
                  </a:lnTo>
                  <a:lnTo>
                    <a:pt x="18619" y="946021"/>
                  </a:lnTo>
                  <a:lnTo>
                    <a:pt x="10247" y="902630"/>
                  </a:lnTo>
                  <a:lnTo>
                    <a:pt x="4339" y="858823"/>
                  </a:lnTo>
                  <a:lnTo>
                    <a:pt x="916" y="814712"/>
                  </a:lnTo>
                  <a:lnTo>
                    <a:pt x="0" y="770410"/>
                  </a:lnTo>
                  <a:lnTo>
                    <a:pt x="1612" y="726029"/>
                  </a:lnTo>
                  <a:lnTo>
                    <a:pt x="5776" y="681684"/>
                  </a:lnTo>
                  <a:lnTo>
                    <a:pt x="12511" y="637486"/>
                  </a:lnTo>
                  <a:lnTo>
                    <a:pt x="21841" y="593548"/>
                  </a:lnTo>
                  <a:lnTo>
                    <a:pt x="33786" y="549984"/>
                  </a:lnTo>
                  <a:lnTo>
                    <a:pt x="48370" y="506906"/>
                  </a:lnTo>
                  <a:lnTo>
                    <a:pt x="65612" y="464428"/>
                  </a:lnTo>
                  <a:lnTo>
                    <a:pt x="85536" y="422661"/>
                  </a:lnTo>
                  <a:lnTo>
                    <a:pt x="108163" y="381719"/>
                  </a:lnTo>
                  <a:lnTo>
                    <a:pt x="133515" y="341715"/>
                  </a:lnTo>
                  <a:lnTo>
                    <a:pt x="161216" y="303300"/>
                  </a:lnTo>
                  <a:lnTo>
                    <a:pt x="190801" y="267066"/>
                  </a:lnTo>
                  <a:lnTo>
                    <a:pt x="222158" y="233034"/>
                  </a:lnTo>
                  <a:lnTo>
                    <a:pt x="255173" y="201226"/>
                  </a:lnTo>
                  <a:lnTo>
                    <a:pt x="289733" y="171663"/>
                  </a:lnTo>
                  <a:lnTo>
                    <a:pt x="325726" y="144368"/>
                  </a:lnTo>
                  <a:lnTo>
                    <a:pt x="363039" y="119362"/>
                  </a:lnTo>
                  <a:lnTo>
                    <a:pt x="401559" y="96667"/>
                  </a:lnTo>
                  <a:lnTo>
                    <a:pt x="441172" y="76304"/>
                  </a:lnTo>
                  <a:lnTo>
                    <a:pt x="481767" y="58297"/>
                  </a:lnTo>
                  <a:lnTo>
                    <a:pt x="523230" y="42665"/>
                  </a:lnTo>
                  <a:lnTo>
                    <a:pt x="565449" y="29432"/>
                  </a:lnTo>
                  <a:lnTo>
                    <a:pt x="608310" y="18619"/>
                  </a:lnTo>
                  <a:lnTo>
                    <a:pt x="651700" y="10247"/>
                  </a:lnTo>
                  <a:lnTo>
                    <a:pt x="695507" y="4339"/>
                  </a:lnTo>
                  <a:lnTo>
                    <a:pt x="739619" y="916"/>
                  </a:lnTo>
                  <a:lnTo>
                    <a:pt x="783921" y="0"/>
                  </a:lnTo>
                  <a:lnTo>
                    <a:pt x="828301" y="1612"/>
                  </a:lnTo>
                  <a:lnTo>
                    <a:pt x="872647" y="5776"/>
                  </a:lnTo>
                  <a:lnTo>
                    <a:pt x="916845" y="12511"/>
                  </a:lnTo>
                  <a:lnTo>
                    <a:pt x="960782" y="21841"/>
                  </a:lnTo>
                  <a:lnTo>
                    <a:pt x="1004346" y="33786"/>
                  </a:lnTo>
                  <a:lnTo>
                    <a:pt x="1047424" y="48370"/>
                  </a:lnTo>
                  <a:lnTo>
                    <a:pt x="1089903" y="65612"/>
                  </a:lnTo>
                  <a:lnTo>
                    <a:pt x="1131669" y="85536"/>
                  </a:lnTo>
                  <a:lnTo>
                    <a:pt x="1172611" y="108163"/>
                  </a:lnTo>
                  <a:lnTo>
                    <a:pt x="1212615" y="133515"/>
                  </a:lnTo>
                  <a:lnTo>
                    <a:pt x="1254175" y="163679"/>
                  </a:lnTo>
                  <a:lnTo>
                    <a:pt x="1293443" y="196334"/>
                  </a:lnTo>
                  <a:lnTo>
                    <a:pt x="1330327" y="231346"/>
                  </a:lnTo>
                  <a:lnTo>
                    <a:pt x="1364738" y="268576"/>
                  </a:lnTo>
                  <a:lnTo>
                    <a:pt x="1396587" y="307890"/>
                  </a:lnTo>
                  <a:lnTo>
                    <a:pt x="1425783" y="349149"/>
                  </a:lnTo>
                  <a:lnTo>
                    <a:pt x="1452235" y="392219"/>
                  </a:lnTo>
                  <a:lnTo>
                    <a:pt x="1475855" y="436963"/>
                  </a:lnTo>
                  <a:lnTo>
                    <a:pt x="1496552" y="483244"/>
                  </a:lnTo>
                  <a:lnTo>
                    <a:pt x="1514236" y="530925"/>
                  </a:lnTo>
                  <a:lnTo>
                    <a:pt x="1528817" y="579871"/>
                  </a:lnTo>
                  <a:lnTo>
                    <a:pt x="1540204" y="629945"/>
                  </a:lnTo>
                  <a:lnTo>
                    <a:pt x="1548263" y="680662"/>
                  </a:lnTo>
                  <a:lnTo>
                    <a:pt x="1552938" y="731519"/>
                  </a:lnTo>
                  <a:lnTo>
                    <a:pt x="1554263" y="782357"/>
                  </a:lnTo>
                  <a:lnTo>
                    <a:pt x="1552269" y="833016"/>
                  </a:lnTo>
                  <a:lnTo>
                    <a:pt x="1546991" y="883335"/>
                  </a:lnTo>
                  <a:lnTo>
                    <a:pt x="1538460" y="933154"/>
                  </a:lnTo>
                  <a:lnTo>
                    <a:pt x="1526710" y="982314"/>
                  </a:lnTo>
                  <a:lnTo>
                    <a:pt x="1511773" y="1030654"/>
                  </a:lnTo>
                  <a:lnTo>
                    <a:pt x="1493682" y="1078014"/>
                  </a:lnTo>
                  <a:lnTo>
                    <a:pt x="1472470" y="1124235"/>
                  </a:lnTo>
                  <a:lnTo>
                    <a:pt x="1448170" y="1169155"/>
                  </a:lnTo>
                  <a:lnTo>
                    <a:pt x="1420815" y="1212615"/>
                  </a:lnTo>
                  <a:lnTo>
                    <a:pt x="1393114" y="1251030"/>
                  </a:lnTo>
                  <a:lnTo>
                    <a:pt x="1363529" y="1287264"/>
                  </a:lnTo>
                  <a:lnTo>
                    <a:pt x="1332172" y="1321296"/>
                  </a:lnTo>
                  <a:lnTo>
                    <a:pt x="1299158" y="1353105"/>
                  </a:lnTo>
                  <a:lnTo>
                    <a:pt x="1264597" y="1382667"/>
                  </a:lnTo>
                  <a:lnTo>
                    <a:pt x="1228604" y="1409963"/>
                  </a:lnTo>
                  <a:lnTo>
                    <a:pt x="1191292" y="1434969"/>
                  </a:lnTo>
                  <a:lnTo>
                    <a:pt x="1152772" y="1457664"/>
                  </a:lnTo>
                  <a:lnTo>
                    <a:pt x="1113158" y="1478026"/>
                  </a:lnTo>
                  <a:lnTo>
                    <a:pt x="1072563" y="1496034"/>
                  </a:lnTo>
                  <a:lnTo>
                    <a:pt x="1031100" y="1511665"/>
                  </a:lnTo>
                  <a:lnTo>
                    <a:pt x="988882" y="1524898"/>
                  </a:lnTo>
                  <a:lnTo>
                    <a:pt x="946021" y="1535712"/>
                  </a:lnTo>
                  <a:lnTo>
                    <a:pt x="902631" y="1544083"/>
                  </a:lnTo>
                  <a:lnTo>
                    <a:pt x="858823" y="1549992"/>
                  </a:lnTo>
                  <a:lnTo>
                    <a:pt x="814712" y="1553415"/>
                  </a:lnTo>
                  <a:lnTo>
                    <a:pt x="770410" y="1554331"/>
                  </a:lnTo>
                  <a:close/>
                </a:path>
              </a:pathLst>
            </a:custGeom>
            <a:solidFill>
              <a:srgbClr val="599191"/>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solidFill>
                  <a:schemeClr val="tx1"/>
                </a:solidFill>
              </a:endParaRPr>
            </a:p>
          </p:txBody>
        </p:sp>
        <p:sp>
          <p:nvSpPr>
            <p:cNvPr id="61" name="Google Shape;61;p7"/>
            <p:cNvSpPr/>
            <p:nvPr/>
          </p:nvSpPr>
          <p:spPr>
            <a:xfrm>
              <a:off x="5563919" y="356358"/>
              <a:ext cx="1124585" cy="1289050"/>
            </a:xfrm>
            <a:custGeom>
              <a:avLst/>
              <a:gdLst/>
              <a:ahLst/>
              <a:cxnLst/>
              <a:rect l="l" t="t" r="r" b="b"/>
              <a:pathLst>
                <a:path w="1124584" h="1289050" extrusionOk="0">
                  <a:moveTo>
                    <a:pt x="1124375" y="1288500"/>
                  </a:moveTo>
                  <a:lnTo>
                    <a:pt x="0" y="659205"/>
                  </a:lnTo>
                  <a:lnTo>
                    <a:pt x="25176" y="616188"/>
                  </a:lnTo>
                  <a:lnTo>
                    <a:pt x="51855" y="574383"/>
                  </a:lnTo>
                  <a:lnTo>
                    <a:pt x="79991" y="533817"/>
                  </a:lnTo>
                  <a:lnTo>
                    <a:pt x="109539" y="494516"/>
                  </a:lnTo>
                  <a:lnTo>
                    <a:pt x="140453" y="456507"/>
                  </a:lnTo>
                  <a:lnTo>
                    <a:pt x="172688" y="419817"/>
                  </a:lnTo>
                  <a:lnTo>
                    <a:pt x="206199" y="384472"/>
                  </a:lnTo>
                  <a:lnTo>
                    <a:pt x="240940" y="350499"/>
                  </a:lnTo>
                  <a:lnTo>
                    <a:pt x="276867" y="317923"/>
                  </a:lnTo>
                  <a:lnTo>
                    <a:pt x="313933" y="286773"/>
                  </a:lnTo>
                  <a:lnTo>
                    <a:pt x="352094" y="257074"/>
                  </a:lnTo>
                  <a:lnTo>
                    <a:pt x="391304" y="228853"/>
                  </a:lnTo>
                  <a:lnTo>
                    <a:pt x="431518" y="202137"/>
                  </a:lnTo>
                  <a:lnTo>
                    <a:pt x="472690" y="176951"/>
                  </a:lnTo>
                  <a:lnTo>
                    <a:pt x="514776" y="153324"/>
                  </a:lnTo>
                  <a:lnTo>
                    <a:pt x="557730" y="131280"/>
                  </a:lnTo>
                  <a:lnTo>
                    <a:pt x="601506" y="110848"/>
                  </a:lnTo>
                  <a:lnTo>
                    <a:pt x="646059" y="92052"/>
                  </a:lnTo>
                  <a:lnTo>
                    <a:pt x="691345" y="74921"/>
                  </a:lnTo>
                  <a:lnTo>
                    <a:pt x="737317" y="59480"/>
                  </a:lnTo>
                  <a:lnTo>
                    <a:pt x="783930" y="45756"/>
                  </a:lnTo>
                  <a:lnTo>
                    <a:pt x="831140" y="33776"/>
                  </a:lnTo>
                  <a:lnTo>
                    <a:pt x="878900" y="23566"/>
                  </a:lnTo>
                  <a:lnTo>
                    <a:pt x="927165" y="15153"/>
                  </a:lnTo>
                  <a:lnTo>
                    <a:pt x="975891" y="8563"/>
                  </a:lnTo>
                  <a:lnTo>
                    <a:pt x="1025031" y="3823"/>
                  </a:lnTo>
                  <a:lnTo>
                    <a:pt x="1074541" y="960"/>
                  </a:lnTo>
                  <a:lnTo>
                    <a:pt x="1124375" y="0"/>
                  </a:lnTo>
                  <a:lnTo>
                    <a:pt x="1124375" y="1288500"/>
                  </a:lnTo>
                  <a:close/>
                </a:path>
              </a:pathLst>
            </a:custGeom>
            <a:solidFill>
              <a:srgbClr val="FFFFFF">
                <a:alpha val="9019"/>
              </a:srgbClr>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solidFill>
                  <a:schemeClr val="tx1"/>
                </a:solidFill>
              </a:endParaRPr>
            </a:p>
          </p:txBody>
        </p:sp>
      </p:grpSp>
      <p:sp>
        <p:nvSpPr>
          <p:cNvPr id="62" name="Google Shape;62;p7"/>
          <p:cNvSpPr/>
          <p:nvPr/>
        </p:nvSpPr>
        <p:spPr>
          <a:xfrm>
            <a:off x="6470420" y="3480988"/>
            <a:ext cx="320040" cy="320040"/>
          </a:xfrm>
          <a:custGeom>
            <a:avLst/>
            <a:gdLst/>
            <a:ahLst/>
            <a:cxnLst/>
            <a:rect l="l" t="t" r="r" b="b"/>
            <a:pathLst>
              <a:path w="320040" h="320039" extrusionOk="0">
                <a:moveTo>
                  <a:pt x="157898" y="319896"/>
                </a:moveTo>
                <a:lnTo>
                  <a:pt x="114862" y="313563"/>
                </a:lnTo>
                <a:lnTo>
                  <a:pt x="159412" y="159813"/>
                </a:lnTo>
                <a:lnTo>
                  <a:pt x="9863" y="216900"/>
                </a:lnTo>
                <a:lnTo>
                  <a:pt x="0" y="174533"/>
                </a:lnTo>
                <a:lnTo>
                  <a:pt x="1736" y="132186"/>
                </a:lnTo>
                <a:lnTo>
                  <a:pt x="14378" y="92063"/>
                </a:lnTo>
                <a:lnTo>
                  <a:pt x="37230" y="56369"/>
                </a:lnTo>
                <a:lnTo>
                  <a:pt x="69599" y="27309"/>
                </a:lnTo>
                <a:lnTo>
                  <a:pt x="108581" y="8006"/>
                </a:lnTo>
                <a:lnTo>
                  <a:pt x="150200" y="0"/>
                </a:lnTo>
                <a:lnTo>
                  <a:pt x="192152" y="3118"/>
                </a:lnTo>
                <a:lnTo>
                  <a:pt x="232130" y="17190"/>
                </a:lnTo>
                <a:lnTo>
                  <a:pt x="267830" y="42045"/>
                </a:lnTo>
                <a:lnTo>
                  <a:pt x="295546" y="75571"/>
                </a:lnTo>
                <a:lnTo>
                  <a:pt x="312870" y="114252"/>
                </a:lnTo>
                <a:lnTo>
                  <a:pt x="319440" y="155803"/>
                </a:lnTo>
                <a:lnTo>
                  <a:pt x="314896" y="197942"/>
                </a:lnTo>
                <a:lnTo>
                  <a:pt x="298876" y="238384"/>
                </a:lnTo>
                <a:lnTo>
                  <a:pt x="272587" y="273041"/>
                </a:lnTo>
                <a:lnTo>
                  <a:pt x="238900" y="298761"/>
                </a:lnTo>
                <a:lnTo>
                  <a:pt x="199958" y="314671"/>
                </a:lnTo>
                <a:lnTo>
                  <a:pt x="157898" y="319896"/>
                </a:lnTo>
                <a:close/>
              </a:path>
            </a:pathLst>
          </a:custGeom>
          <a:solidFill>
            <a:srgbClr val="FFFFFF">
              <a:alpha val="9019"/>
            </a:srgbClr>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63" name="Google Shape;63;p7"/>
          <p:cNvSpPr txBox="1">
            <a:spLocks noGrp="1"/>
          </p:cNvSpPr>
          <p:nvPr>
            <p:ph type="title"/>
          </p:nvPr>
        </p:nvSpPr>
        <p:spPr>
          <a:xfrm>
            <a:off x="486105" y="303174"/>
            <a:ext cx="3924300" cy="2782813"/>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IN" sz="3600" u="sng" dirty="0">
                <a:solidFill>
                  <a:schemeClr val="tx1"/>
                </a:solidFill>
                <a:latin typeface="Times New Roman" panose="02020603050405020304" pitchFamily="18" charset="0"/>
                <a:cs typeface="Times New Roman" panose="02020603050405020304" pitchFamily="18" charset="0"/>
              </a:rPr>
              <a:t>Online Cryptocurrency </a:t>
            </a:r>
            <a:br>
              <a:rPr lang="en-IN" sz="3600" u="sng" dirty="0">
                <a:solidFill>
                  <a:schemeClr val="tx1"/>
                </a:solidFill>
                <a:latin typeface="Times New Roman" panose="02020603050405020304" pitchFamily="18" charset="0"/>
                <a:cs typeface="Times New Roman" panose="02020603050405020304" pitchFamily="18" charset="0"/>
              </a:rPr>
            </a:br>
            <a:r>
              <a:rPr lang="en-IN" sz="3600" u="sng" dirty="0">
                <a:solidFill>
                  <a:schemeClr val="tx1"/>
                </a:solidFill>
                <a:latin typeface="Times New Roman" panose="02020603050405020304" pitchFamily="18" charset="0"/>
                <a:cs typeface="Times New Roman" panose="02020603050405020304" pitchFamily="18" charset="0"/>
              </a:rPr>
              <a:t>Tracker Using Blockchain Technology</a:t>
            </a:r>
            <a:endParaRPr sz="3600" u="sng" dirty="0">
              <a:solidFill>
                <a:schemeClr val="tx1"/>
              </a:solidFill>
              <a:latin typeface="Times New Roman" panose="02020603050405020304" pitchFamily="18" charset="0"/>
              <a:cs typeface="Times New Roman" panose="02020603050405020304" pitchFamily="18" charset="0"/>
            </a:endParaRPr>
          </a:p>
        </p:txBody>
      </p:sp>
      <p:sp>
        <p:nvSpPr>
          <p:cNvPr id="64" name="Google Shape;64;p7"/>
          <p:cNvSpPr txBox="1"/>
          <p:nvPr/>
        </p:nvSpPr>
        <p:spPr>
          <a:xfrm>
            <a:off x="574208" y="3694948"/>
            <a:ext cx="7995583" cy="155427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IN" sz="1600" b="1" u="sng" dirty="0">
                <a:solidFill>
                  <a:schemeClr val="tx1"/>
                </a:solidFill>
                <a:latin typeface="Times New Roman" panose="02020603050405020304" pitchFamily="18" charset="0"/>
                <a:cs typeface="Times New Roman" panose="02020603050405020304" pitchFamily="18" charset="0"/>
                <a:sym typeface="Arial"/>
              </a:rPr>
              <a:t>Presentation by - </a:t>
            </a:r>
            <a:r>
              <a:rPr lang="en-IN" sz="1600" b="1" dirty="0">
                <a:solidFill>
                  <a:schemeClr val="tx1"/>
                </a:solidFill>
                <a:latin typeface="Times New Roman" panose="02020603050405020304" pitchFamily="18" charset="0"/>
                <a:cs typeface="Times New Roman" panose="02020603050405020304" pitchFamily="18" charset="0"/>
                <a:sym typeface="Arial"/>
              </a:rPr>
              <a:t>                                                                                       </a:t>
            </a:r>
            <a:r>
              <a:rPr lang="en-IN" sz="1600" b="1" u="sng" dirty="0">
                <a:solidFill>
                  <a:schemeClr val="tx1"/>
                </a:solidFill>
                <a:latin typeface="Times New Roman" panose="02020603050405020304" pitchFamily="18" charset="0"/>
                <a:cs typeface="Times New Roman" panose="02020603050405020304" pitchFamily="18" charset="0"/>
                <a:sym typeface="Arial"/>
              </a:rPr>
              <a:t>Supervisors</a:t>
            </a:r>
            <a:r>
              <a:rPr lang="en-IN" sz="1600" b="1" dirty="0">
                <a:solidFill>
                  <a:schemeClr val="tx1"/>
                </a:solidFill>
                <a:latin typeface="Times New Roman" panose="02020603050405020304" pitchFamily="18" charset="0"/>
                <a:cs typeface="Times New Roman" panose="02020603050405020304" pitchFamily="18" charset="0"/>
                <a:sym typeface="Arial"/>
              </a:rPr>
              <a:t> -</a:t>
            </a:r>
            <a:endParaRPr sz="1600" b="1" u="sng" dirty="0">
              <a:solidFill>
                <a:schemeClr val="tx1"/>
              </a:solidFill>
              <a:latin typeface="Times New Roman" panose="02020603050405020304" pitchFamily="18" charset="0"/>
              <a:cs typeface="Times New Roman" panose="02020603050405020304" pitchFamily="18" charset="0"/>
            </a:endParaRPr>
          </a:p>
          <a:p>
            <a:pPr marL="12700" lvl="0" indent="0" algn="l" rtl="0">
              <a:lnSpc>
                <a:spcPct val="100000"/>
              </a:lnSpc>
              <a:spcBef>
                <a:spcPts val="100"/>
              </a:spcBef>
              <a:spcAft>
                <a:spcPts val="0"/>
              </a:spcAft>
              <a:buNone/>
            </a:pPr>
            <a:r>
              <a:rPr lang="en-IN" sz="1600" dirty="0">
                <a:solidFill>
                  <a:schemeClr val="tx1"/>
                </a:solidFill>
                <a:latin typeface="Times New Roman" panose="02020603050405020304" pitchFamily="18" charset="0"/>
                <a:cs typeface="Times New Roman" panose="02020603050405020304" pitchFamily="18" charset="0"/>
                <a:sym typeface="Arial"/>
              </a:rPr>
              <a:t>Nitin Srivastava(1805213034)                                                               Prof. Girish Chandra</a:t>
            </a:r>
            <a:endParaRPr sz="1600" dirty="0">
              <a:solidFill>
                <a:schemeClr val="tx1"/>
              </a:solidFill>
              <a:latin typeface="Times New Roman" panose="02020603050405020304" pitchFamily="18" charset="0"/>
              <a:cs typeface="Times New Roman" panose="02020603050405020304" pitchFamily="18" charset="0"/>
            </a:endParaRPr>
          </a:p>
          <a:p>
            <a:pPr marL="12700" lvl="0" indent="0" algn="l" rtl="0">
              <a:lnSpc>
                <a:spcPct val="100000"/>
              </a:lnSpc>
              <a:spcBef>
                <a:spcPts val="100"/>
              </a:spcBef>
              <a:spcAft>
                <a:spcPts val="0"/>
              </a:spcAft>
              <a:buNone/>
            </a:pPr>
            <a:r>
              <a:rPr lang="en-IN" sz="1600" dirty="0">
                <a:solidFill>
                  <a:schemeClr val="tx1"/>
                </a:solidFill>
                <a:latin typeface="Times New Roman" panose="02020603050405020304" pitchFamily="18" charset="0"/>
                <a:cs typeface="Times New Roman" panose="02020603050405020304" pitchFamily="18" charset="0"/>
                <a:sym typeface="Arial"/>
              </a:rPr>
              <a:t>Rajat Agarwal   (1805213042)                                                            Mr. Deepanshu Singh Yadav</a:t>
            </a:r>
            <a:endParaRPr sz="1600" dirty="0">
              <a:solidFill>
                <a:schemeClr val="tx1"/>
              </a:solidFill>
              <a:latin typeface="Times New Roman" panose="02020603050405020304" pitchFamily="18" charset="0"/>
              <a:cs typeface="Times New Roman" panose="02020603050405020304" pitchFamily="18" charset="0"/>
            </a:endParaRPr>
          </a:p>
          <a:p>
            <a:pPr marL="12700" lvl="0" indent="0" algn="l" rtl="0">
              <a:lnSpc>
                <a:spcPct val="100000"/>
              </a:lnSpc>
              <a:spcBef>
                <a:spcPts val="100"/>
              </a:spcBef>
              <a:spcAft>
                <a:spcPts val="0"/>
              </a:spcAft>
              <a:buNone/>
            </a:pPr>
            <a:r>
              <a:rPr lang="en-IN" sz="1600" dirty="0">
                <a:solidFill>
                  <a:schemeClr val="tx1"/>
                </a:solidFill>
                <a:latin typeface="Times New Roman" panose="02020603050405020304" pitchFamily="18" charset="0"/>
                <a:cs typeface="Times New Roman" panose="02020603050405020304" pitchFamily="18" charset="0"/>
                <a:sym typeface="Arial"/>
              </a:rPr>
              <a:t>Mayank Maurya(1805213029)</a:t>
            </a:r>
          </a:p>
          <a:p>
            <a:pPr marL="12700" lvl="0" indent="0" algn="l" rtl="0">
              <a:lnSpc>
                <a:spcPct val="100000"/>
              </a:lnSpc>
              <a:spcBef>
                <a:spcPts val="100"/>
              </a:spcBef>
              <a:spcAft>
                <a:spcPts val="0"/>
              </a:spcAft>
              <a:buNone/>
            </a:pPr>
            <a:r>
              <a:rPr lang="en-IN" sz="1600" dirty="0">
                <a:solidFill>
                  <a:schemeClr val="tx1"/>
                </a:solidFill>
                <a:latin typeface="Times New Roman" panose="02020603050405020304" pitchFamily="18" charset="0"/>
                <a:cs typeface="Times New Roman" panose="02020603050405020304" pitchFamily="18" charset="0"/>
              </a:rPr>
              <a:t>(Group Number- 14)</a:t>
            </a:r>
            <a:endParaRPr sz="1600" dirty="0">
              <a:solidFill>
                <a:schemeClr val="tx1"/>
              </a:solidFill>
              <a:latin typeface="Times New Roman" panose="02020603050405020304" pitchFamily="18" charset="0"/>
              <a:cs typeface="Times New Roman" panose="02020603050405020304" pitchFamily="18" charset="0"/>
            </a:endParaRPr>
          </a:p>
          <a:p>
            <a:pPr marL="12700" lvl="0" indent="0" algn="l" rtl="0">
              <a:lnSpc>
                <a:spcPct val="100000"/>
              </a:lnSpc>
              <a:spcBef>
                <a:spcPts val="100"/>
              </a:spcBef>
              <a:spcAft>
                <a:spcPts val="0"/>
              </a:spcAft>
              <a:buNone/>
            </a:pPr>
            <a:endParaRPr sz="1600" dirty="0">
              <a:solidFill>
                <a:schemeClr val="tx1"/>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5" name="TextBox 4">
            <a:extLst>
              <a:ext uri="{FF2B5EF4-FFF2-40B4-BE49-F238E27FC236}">
                <a16:creationId xmlns:a16="http://schemas.microsoft.com/office/drawing/2014/main" id="{C2CF0115-D5CE-916B-B52E-5867446DF174}"/>
              </a:ext>
            </a:extLst>
          </p:cNvPr>
          <p:cNvSpPr txBox="1"/>
          <p:nvPr/>
        </p:nvSpPr>
        <p:spPr>
          <a:xfrm>
            <a:off x="1412239" y="425232"/>
            <a:ext cx="7263927" cy="553998"/>
          </a:xfrm>
          <a:prstGeom prst="rect">
            <a:avLst/>
          </a:prstGeom>
          <a:noFill/>
        </p:spPr>
        <p:txBody>
          <a:bodyPr wrap="square">
            <a:spAutoFit/>
          </a:bodyPr>
          <a:lstStyle/>
          <a:p>
            <a:r>
              <a:rPr lang="en-IN" sz="3000" b="1" u="sng" dirty="0"/>
              <a:t>Data Flow diagram of our application-</a:t>
            </a:r>
          </a:p>
        </p:txBody>
      </p:sp>
      <p:pic>
        <p:nvPicPr>
          <p:cNvPr id="2" name="Picture 2" descr="Diagram&#10;&#10;Description automatically generated">
            <a:extLst>
              <a:ext uri="{FF2B5EF4-FFF2-40B4-BE49-F238E27FC236}">
                <a16:creationId xmlns:a16="http://schemas.microsoft.com/office/drawing/2014/main" id="{594C54A6-3596-8F6F-5CBD-EE4503AF1D8F}"/>
              </a:ext>
            </a:extLst>
          </p:cNvPr>
          <p:cNvPicPr>
            <a:picLocks noChangeAspect="1"/>
          </p:cNvPicPr>
          <p:nvPr/>
        </p:nvPicPr>
        <p:blipFill>
          <a:blip r:embed="rId3"/>
          <a:stretch>
            <a:fillRect/>
          </a:stretch>
        </p:blipFill>
        <p:spPr>
          <a:xfrm>
            <a:off x="3200400" y="864870"/>
            <a:ext cx="2743200" cy="34137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AE7114-3201-1E49-6A87-E90AB421F034}"/>
              </a:ext>
            </a:extLst>
          </p:cNvPr>
          <p:cNvSpPr txBox="1"/>
          <p:nvPr/>
        </p:nvSpPr>
        <p:spPr>
          <a:xfrm>
            <a:off x="1351280" y="449590"/>
            <a:ext cx="6502400" cy="1015663"/>
          </a:xfrm>
          <a:prstGeom prst="rect">
            <a:avLst/>
          </a:prstGeom>
          <a:noFill/>
        </p:spPr>
        <p:txBody>
          <a:bodyPr wrap="square">
            <a:spAutoFit/>
          </a:bodyPr>
          <a:lstStyle/>
          <a:p>
            <a:r>
              <a:rPr lang="en-IN" sz="3000" b="1" u="sng" dirty="0">
                <a:solidFill>
                  <a:schemeClr val="tx1"/>
                </a:solidFill>
                <a:latin typeface="Times New Roman" panose="02020603050405020304" pitchFamily="18" charset="0"/>
                <a:cs typeface="Times New Roman" panose="02020603050405020304" pitchFamily="18" charset="0"/>
              </a:rPr>
              <a:t>Data Flow diagram for transactional Model and onboarding module</a:t>
            </a:r>
            <a:r>
              <a:rPr lang="en-IN" sz="3000" b="1" dirty="0">
                <a:solidFill>
                  <a:schemeClr val="tx1"/>
                </a:solidFill>
                <a:latin typeface="Times New Roman" panose="02020603050405020304" pitchFamily="18" charset="0"/>
                <a:cs typeface="Times New Roman" panose="02020603050405020304" pitchFamily="18" charset="0"/>
              </a:rPr>
              <a:t>-</a:t>
            </a:r>
            <a:endParaRPr lang="en-IN" sz="3000" b="1" u="sng" dirty="0">
              <a:solidFill>
                <a:schemeClr val="tx1"/>
              </a:solidFill>
              <a:latin typeface="Times New Roman" panose="02020603050405020304" pitchFamily="18" charset="0"/>
              <a:cs typeface="Times New Roman" panose="02020603050405020304" pitchFamily="18" charset="0"/>
            </a:endParaRPr>
          </a:p>
        </p:txBody>
      </p:sp>
      <p:pic>
        <p:nvPicPr>
          <p:cNvPr id="2050" name="image3.png">
            <a:extLst>
              <a:ext uri="{FF2B5EF4-FFF2-40B4-BE49-F238E27FC236}">
                <a16:creationId xmlns:a16="http://schemas.microsoft.com/office/drawing/2014/main" id="{3BF43FF6-AC99-1DA3-81BB-A8F36D014636}"/>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8293" y="1285710"/>
            <a:ext cx="4277360" cy="392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5460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txBox="1">
            <a:spLocks noGrp="1"/>
          </p:cNvSpPr>
          <p:nvPr>
            <p:ph type="title"/>
          </p:nvPr>
        </p:nvSpPr>
        <p:spPr>
          <a:xfrm>
            <a:off x="1297459" y="473710"/>
            <a:ext cx="7699744" cy="936154"/>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n-US" sz="3000" u="sng" dirty="0">
                <a:solidFill>
                  <a:schemeClr val="tx1"/>
                </a:solidFill>
                <a:latin typeface="Times New Roman" panose="02020603050405020304" pitchFamily="18" charset="0"/>
                <a:cs typeface="Times New Roman" panose="02020603050405020304" pitchFamily="18" charset="0"/>
              </a:rPr>
              <a:t>Technologies Used</a:t>
            </a:r>
            <a:r>
              <a:rPr lang="en-US" sz="3000" dirty="0">
                <a:solidFill>
                  <a:schemeClr val="tx1"/>
                </a:solidFill>
                <a:latin typeface="Times New Roman" panose="02020603050405020304" pitchFamily="18" charset="0"/>
                <a:cs typeface="Times New Roman" panose="02020603050405020304" pitchFamily="18" charset="0"/>
              </a:rPr>
              <a:t>-</a:t>
            </a:r>
            <a:br>
              <a:rPr lang="en-US" sz="3000" u="sng" dirty="0">
                <a:solidFill>
                  <a:schemeClr val="tx1"/>
                </a:solidFill>
                <a:latin typeface="Times New Roman" panose="02020603050405020304" pitchFamily="18" charset="0"/>
                <a:cs typeface="Times New Roman" panose="02020603050405020304" pitchFamily="18" charset="0"/>
              </a:rPr>
            </a:br>
            <a:endParaRPr lang="en-US" sz="3000" u="sng" dirty="0">
              <a:solidFill>
                <a:schemeClr val="tx1"/>
              </a:solidFill>
              <a:latin typeface="Times New Roman" panose="02020603050405020304" pitchFamily="18" charset="0"/>
              <a:cs typeface="Times New Roman" panose="02020603050405020304" pitchFamily="18" charset="0"/>
            </a:endParaRPr>
          </a:p>
        </p:txBody>
      </p:sp>
      <p:sp>
        <p:nvSpPr>
          <p:cNvPr id="101" name="Google Shape;101;p13"/>
          <p:cNvSpPr txBox="1"/>
          <p:nvPr/>
        </p:nvSpPr>
        <p:spPr>
          <a:xfrm>
            <a:off x="1297459" y="778949"/>
            <a:ext cx="7501101" cy="4385816"/>
          </a:xfrm>
          <a:prstGeom prst="rect">
            <a:avLst/>
          </a:prstGeom>
          <a:noFill/>
          <a:ln>
            <a:noFill/>
          </a:ln>
        </p:spPr>
        <p:txBody>
          <a:bodyPr spcFirstLastPara="1" wrap="square" lIns="0" tIns="76200" rIns="0" bIns="0" anchor="t" anchorCtr="0">
            <a:spAutoFit/>
          </a:bodyPr>
          <a:lstStyle/>
          <a:p>
            <a:pPr marL="12065" lvl="0" algn="l" rtl="0">
              <a:lnSpc>
                <a:spcPct val="250000"/>
              </a:lnSpc>
              <a:spcBef>
                <a:spcPts val="0"/>
              </a:spcBef>
              <a:spcAft>
                <a:spcPts val="0"/>
              </a:spcAft>
              <a:buSzPts val="1600"/>
            </a:pPr>
            <a:r>
              <a:rPr lang="en-IN" dirty="0">
                <a:solidFill>
                  <a:schemeClr val="tx1"/>
                </a:solidFill>
                <a:latin typeface="Times New Roman" panose="02020603050405020304" pitchFamily="18" charset="0"/>
                <a:cs typeface="Times New Roman" panose="02020603050405020304" pitchFamily="18" charset="0"/>
                <a:sym typeface="Arial"/>
              </a:rPr>
              <a:t>● Backend- Firebase</a:t>
            </a:r>
          </a:p>
          <a:p>
            <a:pPr marL="12065" lvl="0" algn="l" rtl="0">
              <a:lnSpc>
                <a:spcPct val="250000"/>
              </a:lnSpc>
              <a:spcBef>
                <a:spcPts val="0"/>
              </a:spcBef>
              <a:spcAft>
                <a:spcPts val="0"/>
              </a:spcAft>
              <a:buSzPts val="1600"/>
            </a:pPr>
            <a:r>
              <a:rPr lang="en-IN" dirty="0">
                <a:solidFill>
                  <a:schemeClr val="tx1"/>
                </a:solidFill>
                <a:latin typeface="Times New Roman" panose="02020603050405020304" pitchFamily="18" charset="0"/>
                <a:cs typeface="Times New Roman" panose="02020603050405020304" pitchFamily="18" charset="0"/>
                <a:sym typeface="Arial"/>
              </a:rPr>
              <a:t>● GUI Frontend- HTML/CSS, Bootstrap, JavaScript, </a:t>
            </a:r>
            <a:r>
              <a:rPr lang="en-IN" dirty="0" err="1">
                <a:solidFill>
                  <a:schemeClr val="tx1"/>
                </a:solidFill>
                <a:latin typeface="Times New Roman" panose="02020603050405020304" pitchFamily="18" charset="0"/>
                <a:cs typeface="Times New Roman" panose="02020603050405020304" pitchFamily="18" charset="0"/>
                <a:sym typeface="Arial"/>
              </a:rPr>
              <a:t>React.Js</a:t>
            </a:r>
            <a:r>
              <a:rPr lang="en-IN" dirty="0">
                <a:solidFill>
                  <a:schemeClr val="tx1"/>
                </a:solidFill>
                <a:latin typeface="Times New Roman" panose="02020603050405020304" pitchFamily="18" charset="0"/>
                <a:cs typeface="Times New Roman" panose="02020603050405020304" pitchFamily="18" charset="0"/>
                <a:sym typeface="Arial"/>
              </a:rPr>
              <a:t>, Web3.0, Solidity</a:t>
            </a:r>
          </a:p>
          <a:p>
            <a:pPr marL="12065" lvl="0" algn="l" rtl="0">
              <a:lnSpc>
                <a:spcPct val="250000"/>
              </a:lnSpc>
              <a:spcBef>
                <a:spcPts val="0"/>
              </a:spcBef>
              <a:spcAft>
                <a:spcPts val="0"/>
              </a:spcAft>
              <a:buSzPts val="1600"/>
            </a:pPr>
            <a:r>
              <a:rPr lang="en-IN" dirty="0">
                <a:solidFill>
                  <a:schemeClr val="tx1"/>
                </a:solidFill>
                <a:latin typeface="Times New Roman" panose="02020603050405020304" pitchFamily="18" charset="0"/>
                <a:cs typeface="Times New Roman" panose="02020603050405020304" pitchFamily="18" charset="0"/>
                <a:sym typeface="Arial"/>
              </a:rPr>
              <a:t>● IDE- Visual Studio Code </a:t>
            </a:r>
          </a:p>
          <a:p>
            <a:pPr marL="12065" lvl="0" algn="l" rtl="0">
              <a:lnSpc>
                <a:spcPct val="250000"/>
              </a:lnSpc>
              <a:spcBef>
                <a:spcPts val="0"/>
              </a:spcBef>
              <a:spcAft>
                <a:spcPts val="0"/>
              </a:spcAft>
              <a:buSzPts val="1600"/>
            </a:pPr>
            <a:r>
              <a:rPr lang="en-IN" dirty="0">
                <a:solidFill>
                  <a:schemeClr val="tx1"/>
                </a:solidFill>
                <a:latin typeface="Times New Roman" panose="02020603050405020304" pitchFamily="18" charset="0"/>
                <a:cs typeface="Times New Roman" panose="02020603050405020304" pitchFamily="18" charset="0"/>
                <a:sym typeface="Arial"/>
              </a:rPr>
              <a:t>● Database- Firebase Realtime Database and Blockchain</a:t>
            </a:r>
          </a:p>
          <a:p>
            <a:pPr marL="12065" lvl="0" algn="l" rtl="0">
              <a:lnSpc>
                <a:spcPct val="250000"/>
              </a:lnSpc>
              <a:spcBef>
                <a:spcPts val="0"/>
              </a:spcBef>
              <a:spcAft>
                <a:spcPts val="0"/>
              </a:spcAft>
              <a:buSzPts val="1600"/>
            </a:pPr>
            <a:r>
              <a:rPr lang="en-IN" dirty="0">
                <a:solidFill>
                  <a:schemeClr val="tx1"/>
                </a:solidFill>
                <a:latin typeface="Times New Roman" panose="02020603050405020304" pitchFamily="18" charset="0"/>
                <a:cs typeface="Times New Roman" panose="02020603050405020304" pitchFamily="18" charset="0"/>
                <a:sym typeface="Arial"/>
              </a:rPr>
              <a:t>● API Usage- Google Auth Rest API, Coinranking API and Bing News Search API</a:t>
            </a:r>
          </a:p>
          <a:p>
            <a:pPr marL="12065" lvl="0" algn="l" rtl="0">
              <a:lnSpc>
                <a:spcPct val="250000"/>
              </a:lnSpc>
              <a:spcBef>
                <a:spcPts val="0"/>
              </a:spcBef>
              <a:spcAft>
                <a:spcPts val="0"/>
              </a:spcAft>
              <a:buSzPts val="1600"/>
            </a:pPr>
            <a:r>
              <a:rPr lang="en-IN" dirty="0">
                <a:solidFill>
                  <a:schemeClr val="tx1"/>
                </a:solidFill>
                <a:latin typeface="Times New Roman" panose="02020603050405020304" pitchFamily="18" charset="0"/>
                <a:cs typeface="Times New Roman" panose="02020603050405020304" pitchFamily="18" charset="0"/>
                <a:sym typeface="Arial"/>
              </a:rPr>
              <a:t>● Version Control System- Git Bash, GitHub </a:t>
            </a:r>
          </a:p>
          <a:p>
            <a:pPr marL="12065" lvl="0" algn="l" rtl="0">
              <a:lnSpc>
                <a:spcPct val="250000"/>
              </a:lnSpc>
              <a:spcBef>
                <a:spcPts val="0"/>
              </a:spcBef>
              <a:spcAft>
                <a:spcPts val="0"/>
              </a:spcAft>
              <a:buSzPts val="1600"/>
            </a:pPr>
            <a:r>
              <a:rPr lang="en-IN" dirty="0">
                <a:solidFill>
                  <a:schemeClr val="tx1"/>
                </a:solidFill>
                <a:latin typeface="Times New Roman" panose="02020603050405020304" pitchFamily="18" charset="0"/>
                <a:cs typeface="Times New Roman" panose="02020603050405020304" pitchFamily="18" charset="0"/>
                <a:sym typeface="Arial"/>
              </a:rPr>
              <a:t>● Deployment- Heroku</a:t>
            </a:r>
          </a:p>
          <a:p>
            <a:pPr marL="12065" lvl="0" algn="l" rtl="0">
              <a:lnSpc>
                <a:spcPct val="250000"/>
              </a:lnSpc>
              <a:spcBef>
                <a:spcPts val="0"/>
              </a:spcBef>
              <a:spcAft>
                <a:spcPts val="0"/>
              </a:spcAft>
              <a:buSzPts val="1600"/>
            </a:pPr>
            <a:r>
              <a:rPr lang="en-IN" dirty="0">
                <a:solidFill>
                  <a:schemeClr val="tx1"/>
                </a:solidFill>
                <a:latin typeface="Times New Roman" panose="02020603050405020304" pitchFamily="18" charset="0"/>
                <a:cs typeface="Times New Roman" panose="02020603050405020304" pitchFamily="18" charset="0"/>
                <a:sym typeface="Arial"/>
              </a:rPr>
              <a:t>● Other tools- Jest, Postman, Joi Current Login UI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txBox="1">
            <a:spLocks noGrp="1"/>
          </p:cNvSpPr>
          <p:nvPr>
            <p:ph type="title"/>
          </p:nvPr>
        </p:nvSpPr>
        <p:spPr>
          <a:xfrm>
            <a:off x="1206205" y="306779"/>
            <a:ext cx="6731590" cy="139781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IN" sz="3000" u="sng" dirty="0">
                <a:solidFill>
                  <a:schemeClr val="tx1"/>
                </a:solidFill>
                <a:latin typeface="Times New Roman" panose="02020603050405020304" pitchFamily="18" charset="0"/>
                <a:cs typeface="Times New Roman" panose="02020603050405020304" pitchFamily="18" charset="0"/>
              </a:rPr>
              <a:t>Plan of Action Time chart-</a:t>
            </a:r>
            <a:br>
              <a:rPr lang="en-IN" sz="3000" dirty="0">
                <a:solidFill>
                  <a:schemeClr val="tx1"/>
                </a:solidFill>
                <a:latin typeface="Times New Roman" panose="02020603050405020304" pitchFamily="18" charset="0"/>
                <a:cs typeface="Times New Roman" panose="02020603050405020304" pitchFamily="18" charset="0"/>
              </a:rPr>
            </a:br>
            <a:br>
              <a:rPr lang="en-IN" sz="3000" dirty="0">
                <a:solidFill>
                  <a:schemeClr val="tx1"/>
                </a:solidFill>
                <a:latin typeface="Times New Roman" panose="02020603050405020304" pitchFamily="18" charset="0"/>
                <a:cs typeface="Times New Roman" panose="02020603050405020304" pitchFamily="18" charset="0"/>
              </a:rPr>
            </a:br>
            <a:endParaRPr sz="30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4360E88-583C-519D-2F24-AA951B5BA521}"/>
              </a:ext>
            </a:extLst>
          </p:cNvPr>
          <p:cNvPicPr>
            <a:picLocks noChangeAspect="1"/>
          </p:cNvPicPr>
          <p:nvPr/>
        </p:nvPicPr>
        <p:blipFill>
          <a:blip r:embed="rId3"/>
          <a:stretch>
            <a:fillRect/>
          </a:stretch>
        </p:blipFill>
        <p:spPr>
          <a:xfrm>
            <a:off x="1213941" y="843280"/>
            <a:ext cx="6731590" cy="420333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1147161" y="541988"/>
            <a:ext cx="6844566" cy="1508105"/>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IN" sz="3000" u="sng" dirty="0">
                <a:solidFill>
                  <a:schemeClr val="tx1"/>
                </a:solidFill>
                <a:latin typeface="Times New Roman" panose="02020603050405020304" pitchFamily="18" charset="0"/>
                <a:cs typeface="Times New Roman" panose="02020603050405020304" pitchFamily="18" charset="0"/>
              </a:rPr>
              <a:t>Future Scope-</a:t>
            </a:r>
            <a:br>
              <a:rPr lang="en-IN" sz="3000" u="sng" dirty="0">
                <a:solidFill>
                  <a:schemeClr val="tx1"/>
                </a:solidFill>
                <a:latin typeface="Times New Roman" panose="02020603050405020304" pitchFamily="18" charset="0"/>
                <a:cs typeface="Times New Roman" panose="02020603050405020304" pitchFamily="18" charset="0"/>
              </a:rPr>
            </a:br>
            <a:br>
              <a:rPr lang="en-IN" sz="3000" u="sng" dirty="0">
                <a:solidFill>
                  <a:schemeClr val="tx1"/>
                </a:solidFill>
                <a:latin typeface="Times New Roman" panose="02020603050405020304" pitchFamily="18" charset="0"/>
                <a:cs typeface="Times New Roman" panose="02020603050405020304" pitchFamily="18" charset="0"/>
              </a:rPr>
            </a:br>
            <a:r>
              <a:rPr lang="en-IN" sz="1400" b="0" dirty="0">
                <a:solidFill>
                  <a:schemeClr val="tx1"/>
                </a:solidFill>
                <a:latin typeface="Times New Roman" panose="02020603050405020304" pitchFamily="18" charset="0"/>
                <a:cs typeface="Times New Roman" panose="02020603050405020304" pitchFamily="18" charset="0"/>
              </a:rPr>
              <a:t>News articles for more reference- </a:t>
            </a:r>
            <a:endParaRPr sz="1400" b="0"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400" b="0" dirty="0">
              <a:solidFill>
                <a:schemeClr val="tx1"/>
              </a:solidFill>
            </a:endParaRPr>
          </a:p>
          <a:p>
            <a:pPr marL="0" lvl="0" indent="0" algn="l" rtl="0">
              <a:spcBef>
                <a:spcPts val="0"/>
              </a:spcBef>
              <a:spcAft>
                <a:spcPts val="0"/>
              </a:spcAft>
              <a:buNone/>
            </a:pPr>
            <a:r>
              <a:rPr lang="en-IN" sz="1000" b="0" dirty="0">
                <a:solidFill>
                  <a:schemeClr val="tx1"/>
                </a:solidFill>
              </a:rPr>
              <a:t>.</a:t>
            </a:r>
            <a:endParaRPr sz="1000" b="0" dirty="0">
              <a:solidFill>
                <a:schemeClr val="tx1"/>
              </a:solidFill>
            </a:endParaRPr>
          </a:p>
        </p:txBody>
      </p:sp>
      <p:pic>
        <p:nvPicPr>
          <p:cNvPr id="7" name="Picture 6">
            <a:extLst>
              <a:ext uri="{FF2B5EF4-FFF2-40B4-BE49-F238E27FC236}">
                <a16:creationId xmlns:a16="http://schemas.microsoft.com/office/drawing/2014/main" id="{564703C0-B315-4E14-A50C-B783E05A4DC4}"/>
              </a:ext>
            </a:extLst>
          </p:cNvPr>
          <p:cNvPicPr>
            <a:picLocks noChangeAspect="1"/>
          </p:cNvPicPr>
          <p:nvPr/>
        </p:nvPicPr>
        <p:blipFill>
          <a:blip r:embed="rId3"/>
          <a:stretch>
            <a:fillRect/>
          </a:stretch>
        </p:blipFill>
        <p:spPr>
          <a:xfrm>
            <a:off x="2224167" y="1963630"/>
            <a:ext cx="2345277" cy="2871562"/>
          </a:xfrm>
          <a:prstGeom prst="rect">
            <a:avLst/>
          </a:prstGeom>
        </p:spPr>
      </p:pic>
      <p:pic>
        <p:nvPicPr>
          <p:cNvPr id="9" name="Picture 8">
            <a:extLst>
              <a:ext uri="{FF2B5EF4-FFF2-40B4-BE49-F238E27FC236}">
                <a16:creationId xmlns:a16="http://schemas.microsoft.com/office/drawing/2014/main" id="{E8C03889-7FFF-4B08-A98E-5715B694E6B0}"/>
              </a:ext>
            </a:extLst>
          </p:cNvPr>
          <p:cNvPicPr>
            <a:picLocks noChangeAspect="1"/>
          </p:cNvPicPr>
          <p:nvPr/>
        </p:nvPicPr>
        <p:blipFill>
          <a:blip r:embed="rId4"/>
          <a:stretch>
            <a:fillRect/>
          </a:stretch>
        </p:blipFill>
        <p:spPr>
          <a:xfrm>
            <a:off x="6971139" y="1963630"/>
            <a:ext cx="1966939" cy="2871562"/>
          </a:xfrm>
          <a:prstGeom prst="rect">
            <a:avLst/>
          </a:prstGeom>
        </p:spPr>
      </p:pic>
      <p:pic>
        <p:nvPicPr>
          <p:cNvPr id="4" name="Picture 3">
            <a:extLst>
              <a:ext uri="{FF2B5EF4-FFF2-40B4-BE49-F238E27FC236}">
                <a16:creationId xmlns:a16="http://schemas.microsoft.com/office/drawing/2014/main" id="{E198D3CC-214E-DC0E-610D-89EDFD25BDFE}"/>
              </a:ext>
            </a:extLst>
          </p:cNvPr>
          <p:cNvPicPr>
            <a:picLocks noChangeAspect="1"/>
          </p:cNvPicPr>
          <p:nvPr/>
        </p:nvPicPr>
        <p:blipFill>
          <a:blip r:embed="rId5"/>
          <a:stretch>
            <a:fillRect/>
          </a:stretch>
        </p:blipFill>
        <p:spPr>
          <a:xfrm>
            <a:off x="62992" y="1963630"/>
            <a:ext cx="2161175" cy="2871562"/>
          </a:xfrm>
          <a:prstGeom prst="rect">
            <a:avLst/>
          </a:prstGeom>
        </p:spPr>
      </p:pic>
      <p:pic>
        <p:nvPicPr>
          <p:cNvPr id="8" name="Picture 7">
            <a:extLst>
              <a:ext uri="{FF2B5EF4-FFF2-40B4-BE49-F238E27FC236}">
                <a16:creationId xmlns:a16="http://schemas.microsoft.com/office/drawing/2014/main" id="{4A11E6FD-2DBB-68EB-BF54-665E4F53C2D3}"/>
              </a:ext>
            </a:extLst>
          </p:cNvPr>
          <p:cNvPicPr>
            <a:picLocks noChangeAspect="1"/>
          </p:cNvPicPr>
          <p:nvPr/>
        </p:nvPicPr>
        <p:blipFill>
          <a:blip r:embed="rId6"/>
          <a:stretch>
            <a:fillRect/>
          </a:stretch>
        </p:blipFill>
        <p:spPr>
          <a:xfrm>
            <a:off x="4722258" y="1963630"/>
            <a:ext cx="2197576" cy="30147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300963-06CD-588A-33FE-31B62AA3535B}"/>
              </a:ext>
            </a:extLst>
          </p:cNvPr>
          <p:cNvSpPr txBox="1"/>
          <p:nvPr/>
        </p:nvSpPr>
        <p:spPr>
          <a:xfrm>
            <a:off x="1157057" y="581069"/>
            <a:ext cx="7010400" cy="553998"/>
          </a:xfrm>
          <a:prstGeom prst="rect">
            <a:avLst/>
          </a:prstGeom>
          <a:noFill/>
        </p:spPr>
        <p:txBody>
          <a:bodyPr wrap="square">
            <a:spAutoFit/>
          </a:bodyPr>
          <a:lstStyle/>
          <a:p>
            <a:pPr marL="0" lvl="0" indent="0" algn="l" rtl="0">
              <a:spcBef>
                <a:spcPts val="0"/>
              </a:spcBef>
              <a:spcAft>
                <a:spcPts val="0"/>
              </a:spcAft>
              <a:buNone/>
            </a:pPr>
            <a:r>
              <a:rPr lang="en-IN" sz="3000" b="1" u="sng" dirty="0">
                <a:solidFill>
                  <a:schemeClr val="tx1"/>
                </a:solidFill>
                <a:latin typeface="Times New Roman" panose="02020603050405020304" pitchFamily="18" charset="0"/>
                <a:cs typeface="Times New Roman" panose="02020603050405020304" pitchFamily="18" charset="0"/>
              </a:rPr>
              <a:t>Some Snapshots of project- </a:t>
            </a:r>
          </a:p>
        </p:txBody>
      </p:sp>
      <p:pic>
        <p:nvPicPr>
          <p:cNvPr id="4098" name="image12.png">
            <a:extLst>
              <a:ext uri="{FF2B5EF4-FFF2-40B4-BE49-F238E27FC236}">
                <a16:creationId xmlns:a16="http://schemas.microsoft.com/office/drawing/2014/main" id="{CD48E873-CE4B-5AAC-6298-6467C53D3D29}"/>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527" y="1672455"/>
            <a:ext cx="3964292" cy="2240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image9.png">
            <a:extLst>
              <a:ext uri="{FF2B5EF4-FFF2-40B4-BE49-F238E27FC236}">
                <a16:creationId xmlns:a16="http://schemas.microsoft.com/office/drawing/2014/main" id="{A111C72A-D6D3-EB41-3A3A-E71B715FFE6C}"/>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257" y="1672455"/>
            <a:ext cx="3964292" cy="2240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2BB2A61-F0D1-7884-3598-D1D9702C0F35}"/>
              </a:ext>
            </a:extLst>
          </p:cNvPr>
          <p:cNvSpPr txBox="1"/>
          <p:nvPr/>
        </p:nvSpPr>
        <p:spPr>
          <a:xfrm>
            <a:off x="1611660" y="4070781"/>
            <a:ext cx="1159894" cy="307777"/>
          </a:xfrm>
          <a:prstGeom prst="rect">
            <a:avLst/>
          </a:prstGeom>
          <a:noFill/>
        </p:spPr>
        <p:txBody>
          <a:bodyPr wrap="square">
            <a:spAutoFit/>
          </a:bodyPr>
          <a:lstStyle/>
          <a:p>
            <a:pPr marL="0" lvl="0" indent="0" algn="l" rtl="0">
              <a:spcBef>
                <a:spcPts val="0"/>
              </a:spcBef>
              <a:spcAft>
                <a:spcPts val="0"/>
              </a:spcAft>
              <a:buNone/>
            </a:pPr>
            <a:r>
              <a:rPr lang="en-IN" sz="1400" b="1" u="sng" dirty="0">
                <a:solidFill>
                  <a:schemeClr val="tx1"/>
                </a:solidFill>
                <a:latin typeface="Times New Roman" panose="02020603050405020304" pitchFamily="18" charset="0"/>
                <a:cs typeface="Times New Roman" panose="02020603050405020304" pitchFamily="18" charset="0"/>
              </a:rPr>
              <a:t>Dashboard </a:t>
            </a:r>
          </a:p>
        </p:txBody>
      </p:sp>
      <p:sp>
        <p:nvSpPr>
          <p:cNvPr id="9" name="TextBox 8">
            <a:extLst>
              <a:ext uri="{FF2B5EF4-FFF2-40B4-BE49-F238E27FC236}">
                <a16:creationId xmlns:a16="http://schemas.microsoft.com/office/drawing/2014/main" id="{D2AB2E9E-8BF1-357E-4FF6-44305902B2AE}"/>
              </a:ext>
            </a:extLst>
          </p:cNvPr>
          <p:cNvSpPr txBox="1"/>
          <p:nvPr/>
        </p:nvSpPr>
        <p:spPr>
          <a:xfrm>
            <a:off x="5971954" y="4068725"/>
            <a:ext cx="4572000" cy="307777"/>
          </a:xfrm>
          <a:prstGeom prst="rect">
            <a:avLst/>
          </a:prstGeom>
          <a:noFill/>
        </p:spPr>
        <p:txBody>
          <a:bodyPr wrap="square">
            <a:spAutoFit/>
          </a:bodyPr>
          <a:lstStyle/>
          <a:p>
            <a:pPr marL="0" lvl="0" indent="0" algn="l" rtl="0">
              <a:spcBef>
                <a:spcPts val="0"/>
              </a:spcBef>
              <a:spcAft>
                <a:spcPts val="0"/>
              </a:spcAft>
              <a:buNone/>
            </a:pPr>
            <a:r>
              <a:rPr lang="en-IN" sz="1400" b="1" u="sng" dirty="0">
                <a:solidFill>
                  <a:schemeClr val="tx1"/>
                </a:solidFill>
                <a:latin typeface="Times New Roman" panose="02020603050405020304" pitchFamily="18" charset="0"/>
                <a:cs typeface="Times New Roman" panose="02020603050405020304" pitchFamily="18" charset="0"/>
              </a:rPr>
              <a:t>News Section</a:t>
            </a:r>
          </a:p>
        </p:txBody>
      </p:sp>
    </p:spTree>
    <p:extLst>
      <p:ext uri="{BB962C8B-B14F-4D97-AF65-F5344CB8AC3E}">
        <p14:creationId xmlns:p14="http://schemas.microsoft.com/office/powerpoint/2010/main" val="2827347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C9480B-085C-18BD-3261-3D9CC0666CCA}"/>
              </a:ext>
            </a:extLst>
          </p:cNvPr>
          <p:cNvSpPr txBox="1"/>
          <p:nvPr/>
        </p:nvSpPr>
        <p:spPr>
          <a:xfrm>
            <a:off x="1180214" y="462800"/>
            <a:ext cx="5404884" cy="553998"/>
          </a:xfrm>
          <a:prstGeom prst="rect">
            <a:avLst/>
          </a:prstGeom>
          <a:noFill/>
        </p:spPr>
        <p:txBody>
          <a:bodyPr wrap="square">
            <a:spAutoFit/>
          </a:bodyPr>
          <a:lstStyle/>
          <a:p>
            <a:pPr marL="0" lvl="0" indent="0" algn="l" rtl="0">
              <a:spcBef>
                <a:spcPts val="0"/>
              </a:spcBef>
              <a:spcAft>
                <a:spcPts val="0"/>
              </a:spcAft>
              <a:buNone/>
            </a:pPr>
            <a:r>
              <a:rPr lang="en-IN" sz="3000" b="1" u="sng" dirty="0">
                <a:solidFill>
                  <a:schemeClr val="tx1"/>
                </a:solidFill>
                <a:latin typeface="Times New Roman" panose="02020603050405020304" pitchFamily="18" charset="0"/>
                <a:cs typeface="Times New Roman" panose="02020603050405020304" pitchFamily="18" charset="0"/>
              </a:rPr>
              <a:t>Some Snapshots of project- </a:t>
            </a:r>
          </a:p>
        </p:txBody>
      </p:sp>
      <p:pic>
        <p:nvPicPr>
          <p:cNvPr id="5122" name="image15.png">
            <a:extLst>
              <a:ext uri="{FF2B5EF4-FFF2-40B4-BE49-F238E27FC236}">
                <a16:creationId xmlns:a16="http://schemas.microsoft.com/office/drawing/2014/main" id="{273CACA7-B220-E2CC-8C15-79BD15D61A73}"/>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92" y="1712160"/>
            <a:ext cx="3457427" cy="205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image7.png">
            <a:extLst>
              <a:ext uri="{FF2B5EF4-FFF2-40B4-BE49-F238E27FC236}">
                <a16:creationId xmlns:a16="http://schemas.microsoft.com/office/drawing/2014/main" id="{31320D5B-6CC0-A94A-ABBC-9B04F1938DA6}"/>
              </a:ext>
            </a:extLst>
          </p:cNvPr>
          <p:cNvPicPr preferRelativeResize="0">
            <a:picLocks noChangeArrowheads="1"/>
          </p:cNvPicPr>
          <p:nvPr/>
        </p:nvPicPr>
        <p:blipFill rotWithShape="1">
          <a:blip r:embed="rId3">
            <a:extLst>
              <a:ext uri="{28A0092B-C50C-407E-A947-70E740481C1C}">
                <a14:useLocalDpi xmlns:a14="http://schemas.microsoft.com/office/drawing/2010/main" val="0"/>
              </a:ext>
            </a:extLst>
          </a:blip>
          <a:srcRect l="35340" t="-417" r="32324" b="21717"/>
          <a:stretch/>
        </p:blipFill>
        <p:spPr bwMode="auto">
          <a:xfrm>
            <a:off x="5326405" y="1363837"/>
            <a:ext cx="2236887" cy="2974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34592128-8D8C-26B0-1BE8-C4639718A051}"/>
              </a:ext>
            </a:extLst>
          </p:cNvPr>
          <p:cNvSpPr txBox="1"/>
          <p:nvPr/>
        </p:nvSpPr>
        <p:spPr>
          <a:xfrm>
            <a:off x="638628" y="3920997"/>
            <a:ext cx="4572000" cy="307777"/>
          </a:xfrm>
          <a:prstGeom prst="rect">
            <a:avLst/>
          </a:prstGeom>
          <a:noFill/>
        </p:spPr>
        <p:txBody>
          <a:bodyPr wrap="square">
            <a:spAutoFit/>
          </a:bodyPr>
          <a:lstStyle/>
          <a:p>
            <a:pPr marL="0" lvl="0" indent="0" algn="l" rtl="0">
              <a:spcBef>
                <a:spcPts val="0"/>
              </a:spcBef>
              <a:spcAft>
                <a:spcPts val="0"/>
              </a:spcAft>
              <a:buNone/>
            </a:pPr>
            <a:r>
              <a:rPr lang="en-IN" b="1" u="sng" dirty="0">
                <a:solidFill>
                  <a:schemeClr val="tx1"/>
                </a:solidFill>
                <a:latin typeface="Times New Roman" panose="02020603050405020304" pitchFamily="18" charset="0"/>
                <a:cs typeface="Times New Roman" panose="02020603050405020304" pitchFamily="18" charset="0"/>
              </a:rPr>
              <a:t>Creating Transaction</a:t>
            </a:r>
            <a:endParaRPr lang="en-IN" sz="1400" b="1" u="sng" dirty="0">
              <a:solidFill>
                <a:schemeClr val="tx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C90496F-E16E-00F2-9E7D-C95AFBD0401F}"/>
              </a:ext>
            </a:extLst>
          </p:cNvPr>
          <p:cNvSpPr txBox="1"/>
          <p:nvPr/>
        </p:nvSpPr>
        <p:spPr>
          <a:xfrm>
            <a:off x="4653341" y="3851780"/>
            <a:ext cx="4572000" cy="307777"/>
          </a:xfrm>
          <a:prstGeom prst="rect">
            <a:avLst/>
          </a:prstGeom>
          <a:noFill/>
        </p:spPr>
        <p:txBody>
          <a:bodyPr wrap="square">
            <a:spAutoFit/>
          </a:bodyPr>
          <a:lstStyle/>
          <a:p>
            <a:pPr marL="0" lvl="0" indent="0" algn="l" rtl="0">
              <a:spcBef>
                <a:spcPts val="0"/>
              </a:spcBef>
              <a:spcAft>
                <a:spcPts val="0"/>
              </a:spcAft>
              <a:buNone/>
            </a:pPr>
            <a:r>
              <a:rPr lang="en-IN" b="1" dirty="0">
                <a:solidFill>
                  <a:schemeClr val="tx1"/>
                </a:solidFill>
                <a:latin typeface="Times New Roman" panose="02020603050405020304" pitchFamily="18" charset="0"/>
                <a:cs typeface="Times New Roman" panose="02020603050405020304" pitchFamily="18" charset="0"/>
              </a:rPr>
              <a:t>                      </a:t>
            </a:r>
            <a:r>
              <a:rPr lang="en-IN" sz="1400" b="1" u="sng" dirty="0" err="1">
                <a:solidFill>
                  <a:schemeClr val="tx1"/>
                </a:solidFill>
                <a:latin typeface="Times New Roman" panose="02020603050405020304" pitchFamily="18" charset="0"/>
                <a:cs typeface="Times New Roman" panose="02020603050405020304" pitchFamily="18" charset="0"/>
              </a:rPr>
              <a:t>Metamask</a:t>
            </a:r>
            <a:r>
              <a:rPr lang="en-IN" sz="1400" b="1" u="sng" dirty="0">
                <a:solidFill>
                  <a:schemeClr val="tx1"/>
                </a:solidFill>
                <a:latin typeface="Times New Roman" panose="02020603050405020304" pitchFamily="18" charset="0"/>
                <a:cs typeface="Times New Roman" panose="02020603050405020304" pitchFamily="18" charset="0"/>
              </a:rPr>
              <a:t> Wallet </a:t>
            </a:r>
          </a:p>
        </p:txBody>
      </p:sp>
    </p:spTree>
    <p:extLst>
      <p:ext uri="{BB962C8B-B14F-4D97-AF65-F5344CB8AC3E}">
        <p14:creationId xmlns:p14="http://schemas.microsoft.com/office/powerpoint/2010/main" val="342598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DC3BE1-87FE-5DEF-4839-683A512B88CA}"/>
              </a:ext>
            </a:extLst>
          </p:cNvPr>
          <p:cNvSpPr txBox="1"/>
          <p:nvPr/>
        </p:nvSpPr>
        <p:spPr>
          <a:xfrm>
            <a:off x="1130596" y="590391"/>
            <a:ext cx="5234762" cy="553998"/>
          </a:xfrm>
          <a:prstGeom prst="rect">
            <a:avLst/>
          </a:prstGeom>
          <a:noFill/>
        </p:spPr>
        <p:txBody>
          <a:bodyPr wrap="square">
            <a:spAutoFit/>
          </a:bodyPr>
          <a:lstStyle/>
          <a:p>
            <a:pPr marL="0" lvl="0" indent="0" algn="l" rtl="0">
              <a:spcBef>
                <a:spcPts val="0"/>
              </a:spcBef>
              <a:spcAft>
                <a:spcPts val="0"/>
              </a:spcAft>
              <a:buNone/>
            </a:pPr>
            <a:r>
              <a:rPr lang="en-IN" sz="3000" b="1" u="sng" dirty="0">
                <a:solidFill>
                  <a:schemeClr val="tx1"/>
                </a:solidFill>
                <a:latin typeface="Times New Roman" panose="02020603050405020304" pitchFamily="18" charset="0"/>
                <a:cs typeface="Times New Roman" panose="02020603050405020304" pitchFamily="18" charset="0"/>
              </a:rPr>
              <a:t>Some Snapshots of project- </a:t>
            </a:r>
          </a:p>
        </p:txBody>
      </p:sp>
      <p:pic>
        <p:nvPicPr>
          <p:cNvPr id="5" name="Picture 4">
            <a:extLst>
              <a:ext uri="{FF2B5EF4-FFF2-40B4-BE49-F238E27FC236}">
                <a16:creationId xmlns:a16="http://schemas.microsoft.com/office/drawing/2014/main" id="{3ADCD516-35E0-FBE2-ED29-B17A8ED8E8C3}"/>
              </a:ext>
            </a:extLst>
          </p:cNvPr>
          <p:cNvPicPr>
            <a:picLocks noChangeAspect="1"/>
          </p:cNvPicPr>
          <p:nvPr/>
        </p:nvPicPr>
        <p:blipFill rotWithShape="1">
          <a:blip r:embed="rId2"/>
          <a:srcRect l="53274"/>
          <a:stretch/>
        </p:blipFill>
        <p:spPr>
          <a:xfrm>
            <a:off x="360321" y="1461392"/>
            <a:ext cx="1814283" cy="2426733"/>
          </a:xfrm>
          <a:prstGeom prst="rect">
            <a:avLst/>
          </a:prstGeom>
        </p:spPr>
      </p:pic>
      <p:pic>
        <p:nvPicPr>
          <p:cNvPr id="7" name="Picture 6">
            <a:extLst>
              <a:ext uri="{FF2B5EF4-FFF2-40B4-BE49-F238E27FC236}">
                <a16:creationId xmlns:a16="http://schemas.microsoft.com/office/drawing/2014/main" id="{30697DA8-DDBB-228B-9CE8-F1E5F94AEEFE}"/>
              </a:ext>
            </a:extLst>
          </p:cNvPr>
          <p:cNvPicPr>
            <a:picLocks noChangeAspect="1"/>
          </p:cNvPicPr>
          <p:nvPr/>
        </p:nvPicPr>
        <p:blipFill rotWithShape="1">
          <a:blip r:embed="rId3"/>
          <a:srcRect b="12910"/>
          <a:stretch/>
        </p:blipFill>
        <p:spPr>
          <a:xfrm>
            <a:off x="4027714" y="1461392"/>
            <a:ext cx="4989799" cy="2716015"/>
          </a:xfrm>
          <a:prstGeom prst="rect">
            <a:avLst/>
          </a:prstGeom>
        </p:spPr>
      </p:pic>
      <p:pic>
        <p:nvPicPr>
          <p:cNvPr id="9" name="Picture 8">
            <a:extLst>
              <a:ext uri="{FF2B5EF4-FFF2-40B4-BE49-F238E27FC236}">
                <a16:creationId xmlns:a16="http://schemas.microsoft.com/office/drawing/2014/main" id="{D9DAAD57-2823-7815-05E1-593B0F843F8D}"/>
              </a:ext>
            </a:extLst>
          </p:cNvPr>
          <p:cNvPicPr>
            <a:picLocks noChangeAspect="1"/>
          </p:cNvPicPr>
          <p:nvPr/>
        </p:nvPicPr>
        <p:blipFill rotWithShape="1">
          <a:blip r:embed="rId4"/>
          <a:srcRect t="3308" b="6289"/>
          <a:stretch/>
        </p:blipFill>
        <p:spPr>
          <a:xfrm>
            <a:off x="2284875" y="1272562"/>
            <a:ext cx="1632568" cy="3199828"/>
          </a:xfrm>
          <a:prstGeom prst="rect">
            <a:avLst/>
          </a:prstGeom>
        </p:spPr>
      </p:pic>
      <p:sp>
        <p:nvSpPr>
          <p:cNvPr id="11" name="TextBox 10">
            <a:extLst>
              <a:ext uri="{FF2B5EF4-FFF2-40B4-BE49-F238E27FC236}">
                <a16:creationId xmlns:a16="http://schemas.microsoft.com/office/drawing/2014/main" id="{DA3A922A-4330-8982-75AF-5E98F82D185D}"/>
              </a:ext>
            </a:extLst>
          </p:cNvPr>
          <p:cNvSpPr txBox="1"/>
          <p:nvPr/>
        </p:nvSpPr>
        <p:spPr>
          <a:xfrm>
            <a:off x="3071005" y="4635504"/>
            <a:ext cx="4572000" cy="307777"/>
          </a:xfrm>
          <a:prstGeom prst="rect">
            <a:avLst/>
          </a:prstGeom>
          <a:noFill/>
        </p:spPr>
        <p:txBody>
          <a:bodyPr wrap="square">
            <a:spAutoFit/>
          </a:bodyPr>
          <a:lstStyle/>
          <a:p>
            <a:pPr marL="0" lvl="0" indent="0" algn="l" rtl="0">
              <a:spcBef>
                <a:spcPts val="0"/>
              </a:spcBef>
              <a:spcAft>
                <a:spcPts val="0"/>
              </a:spcAft>
              <a:buNone/>
            </a:pPr>
            <a:r>
              <a:rPr lang="en-IN" b="1" u="sng" dirty="0">
                <a:solidFill>
                  <a:schemeClr val="tx1"/>
                </a:solidFill>
                <a:latin typeface="Times New Roman" panose="02020603050405020304" pitchFamily="18" charset="0"/>
                <a:cs typeface="Times New Roman" panose="02020603050405020304" pitchFamily="18" charset="0"/>
              </a:rPr>
              <a:t>Transaction Details</a:t>
            </a:r>
            <a:endParaRPr lang="en-IN" sz="1400" b="1" u="sng"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4458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ctrTitle"/>
          </p:nvPr>
        </p:nvSpPr>
        <p:spPr>
          <a:xfrm>
            <a:off x="1155404" y="546247"/>
            <a:ext cx="7772400" cy="461665"/>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IN" sz="3000" u="sng" dirty="0">
                <a:solidFill>
                  <a:schemeClr val="tx1"/>
                </a:solidFill>
                <a:latin typeface="Times New Roman" panose="02020603050405020304" pitchFamily="18" charset="0"/>
                <a:cs typeface="Times New Roman" panose="02020603050405020304" pitchFamily="18" charset="0"/>
              </a:rPr>
              <a:t>Future Work &amp; Improvement-</a:t>
            </a:r>
            <a:endParaRPr sz="3000" u="sng" dirty="0">
              <a:solidFill>
                <a:schemeClr val="tx1"/>
              </a:solidFill>
              <a:latin typeface="Times New Roman" panose="02020603050405020304" pitchFamily="18" charset="0"/>
              <a:cs typeface="Times New Roman" panose="02020603050405020304" pitchFamily="18" charset="0"/>
            </a:endParaRPr>
          </a:p>
        </p:txBody>
      </p:sp>
      <p:sp>
        <p:nvSpPr>
          <p:cNvPr id="125" name="Google Shape;125;p17"/>
          <p:cNvSpPr txBox="1">
            <a:spLocks noGrp="1"/>
          </p:cNvSpPr>
          <p:nvPr>
            <p:ph type="subTitle" idx="1"/>
          </p:nvPr>
        </p:nvSpPr>
        <p:spPr>
          <a:xfrm>
            <a:off x="1155404" y="1268818"/>
            <a:ext cx="7722781" cy="4132926"/>
          </a:xfrm>
          <a:prstGeom prst="rect">
            <a:avLst/>
          </a:prstGeom>
          <a:noFill/>
          <a:ln>
            <a:noFill/>
          </a:ln>
        </p:spPr>
        <p:txBody>
          <a:bodyPr spcFirstLastPara="1" wrap="square" lIns="0" tIns="0" rIns="0" bIns="0" anchor="t" anchorCtr="0">
            <a:spAutoFit/>
          </a:bodyPr>
          <a:lstStyle/>
          <a:p>
            <a:pPr marR="345440">
              <a:lnSpc>
                <a:spcPct val="115000"/>
              </a:lnSpc>
              <a:spcAft>
                <a:spcPts val="800"/>
              </a:spcAft>
            </a:pP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Cyrpto</a:t>
            </a: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Nite</a:t>
            </a: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is an effective platform for trading cryptocurrencies online. It provides all over safe and sound environment for users. It is user friendly, simple to use with would definitely attract beginners. Due to surplus fake information floating on internet, many users get baffled by it and end up getting victim of it. To counter this issue, we implemented authentic pages of verified news and rates of cryptocurrencies.</a:t>
            </a:r>
          </a:p>
          <a:p>
            <a:pPr marR="345440">
              <a:lnSpc>
                <a:spcPct val="115000"/>
              </a:lnSpc>
              <a:spcAft>
                <a:spcPts val="800"/>
              </a:spcAft>
            </a:pPr>
            <a:r>
              <a:rPr lang="en-IN"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There are also various dimensions in which improvement can be made for providing next level of user experience. We can also implement a section for advance or experienced users which would give them more seamless, fast and secure environment. This could be achieved by selling premium membership of our application</a:t>
            </a:r>
            <a:r>
              <a:rPr lang="en-IN"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R="345440">
              <a:lnSpc>
                <a:spcPct val="115000"/>
              </a:lnSpc>
              <a:spcAft>
                <a:spcPts val="800"/>
              </a:spcAft>
            </a:pPr>
            <a:r>
              <a:rPr lang="en-IN"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chemeClr val="tx1"/>
                </a:solidFill>
                <a:effectLst/>
                <a:latin typeface="Times New Roman" panose="02020603050405020304" pitchFamily="18" charset="0"/>
                <a:ea typeface="Times New Roman" panose="02020603050405020304" pitchFamily="18" charset="0"/>
              </a:rPr>
              <a:t>We also cannot deny the fact of future implementations of blockchain technology.</a:t>
            </a:r>
            <a:r>
              <a:rPr lang="en-IN" sz="1800" dirty="0">
                <a:solidFill>
                  <a:schemeClr val="tx1"/>
                </a:solidFill>
                <a:effectLst/>
                <a:latin typeface="Times New Roman" panose="02020603050405020304" pitchFamily="18" charset="0"/>
                <a:ea typeface="Times New Roman" panose="02020603050405020304" pitchFamily="18" charset="0"/>
              </a:rPr>
              <a:t> </a:t>
            </a: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We are also new to Blockchain Technology, and we wish to unlock more dimensions, features and various innovative implementations of it in near future.</a:t>
            </a:r>
            <a:endParaRPr lang="en-IN"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R="345440">
              <a:lnSpc>
                <a:spcPct val="115000"/>
              </a:lnSpc>
              <a:spcAft>
                <a:spcPts val="800"/>
              </a:spcAft>
            </a:pPr>
            <a:endParaRPr lang="en-IN"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rtl="0">
              <a:lnSpc>
                <a:spcPct val="200000"/>
              </a:lnSpc>
              <a:spcBef>
                <a:spcPts val="0"/>
              </a:spcBef>
              <a:spcAft>
                <a:spcPts val="0"/>
              </a:spcAft>
              <a:buClr>
                <a:srgbClr val="424242"/>
              </a:buClr>
              <a:buSzPts val="1400"/>
              <a:buFont typeface="Arial"/>
              <a:buChar char="•"/>
            </a:pPr>
            <a:endParaRPr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1288312" y="503718"/>
            <a:ext cx="6248400" cy="3924151"/>
          </a:xfrm>
          <a:prstGeom prst="rect">
            <a:avLst/>
          </a:prstGeom>
          <a:noFill/>
          <a:ln>
            <a:noFill/>
          </a:ln>
        </p:spPr>
        <p:txBody>
          <a:bodyPr spcFirstLastPara="1" wrap="square" lIns="0" tIns="0" rIns="0" bIns="0" anchor="t" anchorCtr="0">
            <a:spAutoFit/>
          </a:bodyPr>
          <a:lstStyle/>
          <a:p>
            <a:pPr>
              <a:lnSpc>
                <a:spcPct val="150000"/>
              </a:lnSpc>
            </a:pPr>
            <a:r>
              <a:rPr lang="en-IN" sz="3000" u="sng" dirty="0">
                <a:solidFill>
                  <a:schemeClr val="tx1"/>
                </a:solidFill>
                <a:latin typeface="Times New Roman" panose="02020603050405020304" pitchFamily="18" charset="0"/>
                <a:cs typeface="Times New Roman" panose="02020603050405020304" pitchFamily="18" charset="0"/>
              </a:rPr>
              <a:t>Conclusion-</a:t>
            </a:r>
            <a:br>
              <a:rPr lang="en-IN" u="sng" dirty="0">
                <a:solidFill>
                  <a:schemeClr val="tx1"/>
                </a:solidFill>
              </a:rPr>
            </a:br>
            <a:br>
              <a:rPr lang="en-IN" sz="1400" b="0" u="sng" dirty="0">
                <a:solidFill>
                  <a:schemeClr val="tx1"/>
                </a:solidFill>
              </a:rPr>
            </a:br>
            <a:r>
              <a:rPr lang="en-IN" sz="1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end result of the mentioned methodology and planned action will be highly interactive UI which would also provide safe and secure investing environment for users. This application also provides a complete portfolio for </a:t>
            </a:r>
            <a:r>
              <a:rPr lang="en-IN" sz="1400" b="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cryptoworld</a:t>
            </a:r>
            <a:r>
              <a:rPr lang="en-IN" sz="1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It covers all essential parts of cryptocurrency and provides user with most authentic, verified and safest data to surf, exchange, invest or withdraw among various cryptocurrencies. Also, blockchain technology implementation makes whole process encrypted and tackles all drawbacks of centralized database system, which makes this technology most promising in near future.</a:t>
            </a:r>
            <a:br>
              <a:rPr lang="en-IN" sz="1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sz="1400" b="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1295400" y="514980"/>
            <a:ext cx="4423144"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IN" sz="3000" u="sng" dirty="0">
                <a:solidFill>
                  <a:schemeClr val="tx1"/>
                </a:solidFill>
                <a:latin typeface="Times New Roman" panose="02020603050405020304" pitchFamily="18" charset="0"/>
                <a:cs typeface="Times New Roman" panose="02020603050405020304" pitchFamily="18" charset="0"/>
              </a:rPr>
              <a:t>Introduction</a:t>
            </a:r>
            <a:endParaRPr sz="3000" u="sng" dirty="0">
              <a:solidFill>
                <a:schemeClr val="tx1"/>
              </a:solidFill>
              <a:latin typeface="Times New Roman" panose="02020603050405020304" pitchFamily="18" charset="0"/>
              <a:cs typeface="Times New Roman" panose="02020603050405020304" pitchFamily="18" charset="0"/>
            </a:endParaRPr>
          </a:p>
        </p:txBody>
      </p:sp>
      <p:sp>
        <p:nvSpPr>
          <p:cNvPr id="71" name="Google Shape;71;p8"/>
          <p:cNvSpPr txBox="1"/>
          <p:nvPr/>
        </p:nvSpPr>
        <p:spPr>
          <a:xfrm>
            <a:off x="1295400" y="1324898"/>
            <a:ext cx="6731507" cy="1305486"/>
          </a:xfrm>
          <a:prstGeom prst="rect">
            <a:avLst/>
          </a:prstGeom>
          <a:noFill/>
          <a:ln>
            <a:noFill/>
          </a:ln>
        </p:spPr>
        <p:txBody>
          <a:bodyPr spcFirstLastPara="1" wrap="square" lIns="0" tIns="12700" rIns="0" bIns="0" anchor="t" anchorCtr="0">
            <a:spAutoFit/>
          </a:bodyPr>
          <a:lstStyle/>
          <a:p>
            <a:pPr marL="348615" marR="5080" lvl="0" indent="-336550" algn="l" rtl="0">
              <a:lnSpc>
                <a:spcPct val="150000"/>
              </a:lnSpc>
              <a:spcBef>
                <a:spcPts val="0"/>
              </a:spcBef>
              <a:spcAft>
                <a:spcPts val="0"/>
              </a:spcAft>
              <a:buSzPts val="1400"/>
              <a:buFont typeface="Arial"/>
              <a:buChar char="●"/>
            </a:pPr>
            <a:r>
              <a:rPr lang="en-IN" sz="1400" dirty="0">
                <a:solidFill>
                  <a:schemeClr val="tx1"/>
                </a:solidFill>
                <a:latin typeface="Times New Roman" panose="02020603050405020304" pitchFamily="18" charset="0"/>
                <a:cs typeface="Times New Roman" panose="02020603050405020304" pitchFamily="18" charset="0"/>
              </a:rPr>
              <a:t>With the increasing popularity of online transaction in Indian Monetary System, the possibility of online frauds with less aware people has become a common news. As a solution to it, cryptocurrencies have emerged as more secure and reliable source of online transaction as well as a valuable asset of investment too.</a:t>
            </a:r>
            <a:endParaRPr sz="1400" dirty="0">
              <a:solidFill>
                <a:schemeClr val="tx1"/>
              </a:solidFill>
              <a:latin typeface="Times New Roman" panose="02020603050405020304" pitchFamily="18" charset="0"/>
              <a:cs typeface="Times New Roman" panose="02020603050405020304" pitchFamily="18" charset="0"/>
              <a:sym typeface="Arial"/>
            </a:endParaRPr>
          </a:p>
        </p:txBody>
      </p:sp>
      <p:sp>
        <p:nvSpPr>
          <p:cNvPr id="72" name="Google Shape;72;p8"/>
          <p:cNvSpPr txBox="1"/>
          <p:nvPr/>
        </p:nvSpPr>
        <p:spPr>
          <a:xfrm>
            <a:off x="1295400" y="2839335"/>
            <a:ext cx="6650037" cy="1615827"/>
          </a:xfrm>
          <a:prstGeom prst="rect">
            <a:avLst/>
          </a:prstGeom>
          <a:solidFill>
            <a:srgbClr val="FCFCFC"/>
          </a:solidFill>
          <a:ln>
            <a:noFill/>
          </a:ln>
        </p:spPr>
        <p:txBody>
          <a:bodyPr spcFirstLastPara="1" wrap="square" lIns="0" tIns="0" rIns="0" bIns="0" anchor="t" anchorCtr="0">
            <a:spAutoFit/>
          </a:bodyPr>
          <a:lstStyle/>
          <a:p>
            <a:pPr marL="335280" lvl="0" indent="-335280" algn="l" rtl="0">
              <a:lnSpc>
                <a:spcPct val="150000"/>
              </a:lnSpc>
              <a:spcBef>
                <a:spcPts val="0"/>
              </a:spcBef>
              <a:spcAft>
                <a:spcPts val="0"/>
              </a:spcAft>
              <a:buSzPts val="1400"/>
              <a:buFont typeface="Arial"/>
              <a:buChar char="●"/>
            </a:pPr>
            <a:r>
              <a:rPr lang="en-IN" sz="1400" dirty="0">
                <a:solidFill>
                  <a:schemeClr val="tx1"/>
                </a:solidFill>
                <a:latin typeface="Times New Roman" panose="02020603050405020304" pitchFamily="18" charset="0"/>
                <a:cs typeface="Times New Roman" panose="02020603050405020304" pitchFamily="18" charset="0"/>
              </a:rPr>
              <a:t>The fact that they are very secured because of the blockchain technology they use, the chances of online frauds and theft hacking are negligible. For a person to have safe investment or transaction in crypto world, it is always better to have knowledge of the recent trends of the crypto market, the top performing cryptocurrencies in the form of charts and ranks and the daily news updates from crypto market.</a:t>
            </a:r>
            <a:endParaRPr sz="1400" dirty="0">
              <a:solidFill>
                <a:schemeClr val="tx1"/>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1149997" y="328183"/>
            <a:ext cx="7852236"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IN" sz="3000" u="sng" dirty="0">
                <a:solidFill>
                  <a:schemeClr val="tx1"/>
                </a:solidFill>
                <a:latin typeface="Times New Roman" panose="02020603050405020304" pitchFamily="18" charset="0"/>
                <a:cs typeface="Times New Roman" panose="02020603050405020304" pitchFamily="18" charset="0"/>
              </a:rPr>
              <a:t>Reference &amp; Research Article-</a:t>
            </a:r>
            <a:endParaRPr sz="3000" u="sng" dirty="0">
              <a:solidFill>
                <a:schemeClr val="tx1"/>
              </a:solidFill>
              <a:latin typeface="Times New Roman" panose="02020603050405020304" pitchFamily="18" charset="0"/>
              <a:cs typeface="Times New Roman" panose="02020603050405020304" pitchFamily="18" charset="0"/>
            </a:endParaRPr>
          </a:p>
        </p:txBody>
      </p:sp>
      <p:sp>
        <p:nvSpPr>
          <p:cNvPr id="137" name="Google Shape;137;p19"/>
          <p:cNvSpPr txBox="1">
            <a:spLocks noGrp="1"/>
          </p:cNvSpPr>
          <p:nvPr>
            <p:ph type="body" idx="1"/>
          </p:nvPr>
        </p:nvSpPr>
        <p:spPr>
          <a:xfrm>
            <a:off x="1149997" y="802672"/>
            <a:ext cx="7448199" cy="4331309"/>
          </a:xfrm>
          <a:prstGeom prst="rect">
            <a:avLst/>
          </a:prstGeom>
          <a:noFill/>
          <a:ln>
            <a:noFill/>
          </a:ln>
        </p:spPr>
        <p:txBody>
          <a:bodyPr spcFirstLastPara="1" wrap="square" lIns="0" tIns="119375" rIns="0" bIns="0" anchor="t" anchorCtr="0">
            <a:spAutoFit/>
          </a:bodyPr>
          <a:lstStyle/>
          <a:p>
            <a:pPr marL="0" lvl="0" indent="0" algn="just">
              <a:lnSpc>
                <a:spcPct val="107000"/>
              </a:lnSpc>
              <a:spcAft>
                <a:spcPts val="800"/>
              </a:spcAft>
            </a:pPr>
            <a:r>
              <a:rPr lang="en-IN" sz="1200" b="1" dirty="0">
                <a:solidFill>
                  <a:srgbClr val="000000"/>
                </a:solidFill>
                <a:effectLst/>
                <a:latin typeface="Times New Roman" panose="02020603050405020304" pitchFamily="18" charset="0"/>
                <a:ea typeface="Calibri" panose="020F0502020204030204" pitchFamily="34" charset="0"/>
              </a:rPr>
              <a:t>1. Blockchain technology, bitcoin, and Ethereum</a:t>
            </a:r>
            <a:r>
              <a:rPr lang="en-IN" sz="1200" dirty="0">
                <a:solidFill>
                  <a:srgbClr val="000000"/>
                </a:solidFill>
                <a:effectLst/>
                <a:latin typeface="Times New Roman" panose="02020603050405020304" pitchFamily="18" charset="0"/>
                <a:ea typeface="Calibri" panose="020F0502020204030204" pitchFamily="34" charset="0"/>
              </a:rPr>
              <a:t>: An overview, Conference: 2018 17th International Symposium INFOTEH-JAHORINA (INFOTEH), Authors- </a:t>
            </a:r>
            <a:r>
              <a:rPr lang="en-IN" sz="1200" dirty="0" err="1">
                <a:solidFill>
                  <a:srgbClr val="000000"/>
                </a:solidFill>
                <a:effectLst/>
                <a:latin typeface="Times New Roman" panose="02020603050405020304" pitchFamily="18" charset="0"/>
                <a:ea typeface="Calibri" panose="020F0502020204030204" pitchFamily="34" charset="0"/>
                <a:hlinkClick r:id="rId3"/>
              </a:rPr>
              <a:t>Dejan</a:t>
            </a:r>
            <a:r>
              <a:rPr lang="en-IN" sz="1200" dirty="0">
                <a:solidFill>
                  <a:srgbClr val="000000"/>
                </a:solidFill>
                <a:effectLst/>
                <a:latin typeface="Times New Roman" panose="02020603050405020304" pitchFamily="18" charset="0"/>
                <a:ea typeface="Calibri" panose="020F0502020204030204" pitchFamily="34" charset="0"/>
                <a:hlinkClick r:id="rId3"/>
              </a:rPr>
              <a:t> </a:t>
            </a:r>
            <a:r>
              <a:rPr lang="en-IN" sz="1200" dirty="0" err="1">
                <a:solidFill>
                  <a:srgbClr val="000000"/>
                </a:solidFill>
                <a:effectLst/>
                <a:latin typeface="Times New Roman" panose="02020603050405020304" pitchFamily="18" charset="0"/>
                <a:ea typeface="Calibri" panose="020F0502020204030204" pitchFamily="34" charset="0"/>
                <a:hlinkClick r:id="rId3"/>
              </a:rPr>
              <a:t>Vujičić</a:t>
            </a:r>
            <a:r>
              <a:rPr lang="en-IN" sz="1200" dirty="0">
                <a:solidFill>
                  <a:srgbClr val="000000"/>
                </a:solidFill>
                <a:effectLst/>
                <a:latin typeface="Times New Roman" panose="02020603050405020304" pitchFamily="18" charset="0"/>
                <a:ea typeface="Times New Roman" panose="02020603050405020304" pitchFamily="18" charset="0"/>
              </a:rPr>
              <a:t> </a:t>
            </a:r>
            <a:r>
              <a:rPr lang="en-IN" sz="1200" dirty="0" err="1">
                <a:solidFill>
                  <a:srgbClr val="000000"/>
                </a:solidFill>
                <a:effectLst/>
                <a:latin typeface="Times New Roman" panose="02020603050405020304" pitchFamily="18" charset="0"/>
                <a:ea typeface="Calibri" panose="020F0502020204030204" pitchFamily="34" charset="0"/>
                <a:hlinkClick r:id="rId4"/>
              </a:rPr>
              <a:t>Dijana</a:t>
            </a:r>
            <a:r>
              <a:rPr lang="en-IN" sz="1200" dirty="0">
                <a:solidFill>
                  <a:srgbClr val="000000"/>
                </a:solidFill>
                <a:effectLst/>
                <a:latin typeface="Times New Roman" panose="02020603050405020304" pitchFamily="18" charset="0"/>
                <a:ea typeface="Calibri" panose="020F0502020204030204" pitchFamily="34" charset="0"/>
                <a:hlinkClick r:id="rId4"/>
              </a:rPr>
              <a:t> </a:t>
            </a:r>
            <a:r>
              <a:rPr lang="en-IN" sz="1200" dirty="0" err="1">
                <a:solidFill>
                  <a:srgbClr val="000000"/>
                </a:solidFill>
                <a:effectLst/>
                <a:latin typeface="Times New Roman" panose="02020603050405020304" pitchFamily="18" charset="0"/>
                <a:ea typeface="Calibri" panose="020F0502020204030204" pitchFamily="34" charset="0"/>
                <a:hlinkClick r:id="rId4"/>
              </a:rPr>
              <a:t>Jagodic</a:t>
            </a:r>
            <a:r>
              <a:rPr lang="en-IN" sz="1200" dirty="0">
                <a:solidFill>
                  <a:srgbClr val="000000"/>
                </a:solidFill>
                <a:effectLst/>
                <a:latin typeface="Times New Roman" panose="02020603050405020304" pitchFamily="18" charset="0"/>
                <a:ea typeface="Calibri" panose="020F0502020204030204" pitchFamily="34" charset="0"/>
              </a:rPr>
              <a:t> </a:t>
            </a:r>
            <a:r>
              <a:rPr lang="en-IN" sz="1200" dirty="0" err="1">
                <a:solidFill>
                  <a:srgbClr val="000000"/>
                </a:solidFill>
                <a:effectLst/>
                <a:latin typeface="Times New Roman" panose="02020603050405020304" pitchFamily="18" charset="0"/>
                <a:ea typeface="Calibri" panose="020F0502020204030204" pitchFamily="34" charset="0"/>
                <a:hlinkClick r:id="rId5"/>
              </a:rPr>
              <a:t>Siniša</a:t>
            </a:r>
            <a:r>
              <a:rPr lang="en-IN" sz="1200" dirty="0">
                <a:solidFill>
                  <a:srgbClr val="000000"/>
                </a:solidFill>
                <a:effectLst/>
                <a:latin typeface="Times New Roman" panose="02020603050405020304" pitchFamily="18" charset="0"/>
                <a:ea typeface="Calibri" panose="020F0502020204030204" pitchFamily="34" charset="0"/>
                <a:hlinkClick r:id="rId5"/>
              </a:rPr>
              <a:t> </a:t>
            </a:r>
            <a:r>
              <a:rPr lang="en-IN" sz="1200" dirty="0" err="1">
                <a:solidFill>
                  <a:srgbClr val="000000"/>
                </a:solidFill>
                <a:effectLst/>
                <a:latin typeface="Times New Roman" panose="02020603050405020304" pitchFamily="18" charset="0"/>
                <a:ea typeface="Calibri" panose="020F0502020204030204" pitchFamily="34" charset="0"/>
                <a:hlinkClick r:id="rId5"/>
              </a:rPr>
              <a:t>Ranđi</a:t>
            </a:r>
            <a:r>
              <a:rPr lang="en-IN" sz="1200" u="sng" dirty="0" err="1">
                <a:solidFill>
                  <a:srgbClr val="000000"/>
                </a:solidFill>
                <a:effectLst/>
                <a:latin typeface="Times New Roman" panose="02020603050405020304" pitchFamily="18" charset="0"/>
                <a:ea typeface="Calibri" panose="020F0502020204030204" pitchFamily="34" charset="0"/>
                <a:hlinkClick r:id="rId5"/>
              </a:rPr>
              <a:t>ć</a:t>
            </a:r>
            <a:r>
              <a:rPr lang="en-IN" sz="1200" dirty="0">
                <a:solidFill>
                  <a:srgbClr val="000000"/>
                </a:solidFill>
                <a:effectLst/>
                <a:latin typeface="Times New Roman" panose="02020603050405020304" pitchFamily="18" charset="0"/>
                <a:ea typeface="Calibri" panose="020F0502020204030204" pitchFamily="34" charset="0"/>
              </a:rPr>
              <a:t>, March 2018</a:t>
            </a:r>
          </a:p>
          <a:p>
            <a:pPr marL="0" lvl="0" indent="0" algn="just">
              <a:lnSpc>
                <a:spcPct val="107000"/>
              </a:lnSpc>
              <a:spcAft>
                <a:spcPts val="800"/>
              </a:spcAft>
            </a:pPr>
            <a:r>
              <a:rPr lang="en-IN" sz="1200" b="1" dirty="0">
                <a:effectLst/>
                <a:latin typeface="Times New Roman" panose="02020603050405020304" pitchFamily="18" charset="0"/>
                <a:ea typeface="Times New Roman" panose="02020603050405020304" pitchFamily="18" charset="0"/>
              </a:rPr>
              <a:t>2. Research and Application of Smart Contract Based on Ethereum Blockchain</a:t>
            </a:r>
            <a:r>
              <a:rPr lang="en-IN" sz="1200" dirty="0">
                <a:effectLst/>
                <a:latin typeface="Times New Roman" panose="02020603050405020304" pitchFamily="18" charset="0"/>
                <a:ea typeface="Times New Roman" panose="02020603050405020304" pitchFamily="18" charset="0"/>
              </a:rPr>
              <a:t>. Journal of Physics: Conference Series. Authors- Huang, </a:t>
            </a:r>
            <a:r>
              <a:rPr lang="en-IN" sz="1200" dirty="0" err="1">
                <a:effectLst/>
                <a:latin typeface="Times New Roman" panose="02020603050405020304" pitchFamily="18" charset="0"/>
                <a:ea typeface="Times New Roman" panose="02020603050405020304" pitchFamily="18" charset="0"/>
              </a:rPr>
              <a:t>Yuxin</a:t>
            </a:r>
            <a:r>
              <a:rPr lang="en-IN" sz="1200" dirty="0">
                <a:effectLst/>
                <a:latin typeface="Times New Roman" panose="02020603050405020304" pitchFamily="18" charset="0"/>
                <a:ea typeface="Times New Roman" panose="02020603050405020304" pitchFamily="18" charset="0"/>
              </a:rPr>
              <a:t> &amp; Wang, Ben &amp; Wang, </a:t>
            </a:r>
            <a:r>
              <a:rPr lang="en-IN" sz="1200" dirty="0" err="1">
                <a:effectLst/>
                <a:latin typeface="Times New Roman" panose="02020603050405020304" pitchFamily="18" charset="0"/>
                <a:ea typeface="Times New Roman" panose="02020603050405020304" pitchFamily="18" charset="0"/>
              </a:rPr>
              <a:t>Yinggui</a:t>
            </a:r>
            <a:r>
              <a:rPr lang="en-IN" sz="1200" dirty="0">
                <a:latin typeface="Times New Roman" panose="02020603050405020304" pitchFamily="18" charset="0"/>
                <a:ea typeface="Times New Roman" panose="02020603050405020304" pitchFamily="18" charset="0"/>
              </a:rPr>
              <a:t>,</a:t>
            </a:r>
            <a:r>
              <a:rPr lang="en-IN" sz="1200" dirty="0">
                <a:effectLst/>
                <a:latin typeface="Times New Roman" panose="02020603050405020304" pitchFamily="18" charset="0"/>
                <a:ea typeface="Times New Roman" panose="02020603050405020304" pitchFamily="18" charset="0"/>
              </a:rPr>
              <a:t> July 2021</a:t>
            </a:r>
          </a:p>
          <a:p>
            <a:pPr marL="0" lvl="0" indent="0" algn="just">
              <a:lnSpc>
                <a:spcPct val="107000"/>
              </a:lnSpc>
              <a:spcAft>
                <a:spcPts val="800"/>
              </a:spcAft>
            </a:pPr>
            <a:r>
              <a:rPr lang="en-IN" sz="1200" b="1" dirty="0">
                <a:effectLst/>
                <a:latin typeface="Times New Roman" panose="02020603050405020304" pitchFamily="18" charset="0"/>
                <a:ea typeface="Times New Roman" panose="02020603050405020304" pitchFamily="18" charset="0"/>
              </a:rPr>
              <a:t>3. Research Paper on, Research on Online Cryptocurrency Tracker Browser Extension.</a:t>
            </a:r>
            <a:r>
              <a:rPr lang="en-IN" sz="1200" dirty="0">
                <a:effectLst/>
                <a:latin typeface="Times New Roman" panose="02020603050405020304" pitchFamily="18" charset="0"/>
                <a:ea typeface="Times New Roman" panose="02020603050405020304" pitchFamily="18" charset="0"/>
              </a:rPr>
              <a:t> [ISSN No. – 2349-6002, Published by Gauri Rao, Sourabh Kumar Jha, Sadiq Hussain, Swastik Gupta. Department of Computer Engineering, Bharati Vidyapeeth College of Engineering, Pune, August 2021</a:t>
            </a:r>
          </a:p>
          <a:p>
            <a:pPr marL="0" lvl="0" indent="0" algn="just">
              <a:lnSpc>
                <a:spcPct val="107000"/>
              </a:lnSpc>
              <a:spcAft>
                <a:spcPts val="800"/>
              </a:spcAft>
            </a:pPr>
            <a:r>
              <a:rPr lang="en-IN" sz="1200" b="1" dirty="0">
                <a:effectLst/>
                <a:latin typeface="Times New Roman" panose="02020603050405020304" pitchFamily="18" charset="0"/>
                <a:ea typeface="Calibri" panose="020F0502020204030204" pitchFamily="34" charset="0"/>
              </a:rPr>
              <a:t>4. Ethereum blockchain technology based </a:t>
            </a:r>
            <a:r>
              <a:rPr lang="en-IN" sz="1200" b="1" dirty="0" err="1">
                <a:effectLst/>
                <a:latin typeface="Times New Roman" panose="02020603050405020304" pitchFamily="18" charset="0"/>
                <a:ea typeface="Calibri" panose="020F0502020204030204" pitchFamily="34" charset="0"/>
              </a:rPr>
              <a:t>DApp</a:t>
            </a:r>
            <a:r>
              <a:rPr lang="en-IN" sz="1200" b="1" dirty="0">
                <a:effectLst/>
                <a:latin typeface="Times New Roman" panose="02020603050405020304" pitchFamily="18" charset="0"/>
                <a:ea typeface="Calibri" panose="020F0502020204030204" pitchFamily="34" charset="0"/>
              </a:rPr>
              <a:t> smart contract</a:t>
            </a:r>
            <a:r>
              <a:rPr lang="en-IN" sz="1200" dirty="0">
                <a:effectLst/>
                <a:latin typeface="Times New Roman" panose="02020603050405020304" pitchFamily="18" charset="0"/>
                <a:ea typeface="Calibri" panose="020F0502020204030204" pitchFamily="34" charset="0"/>
              </a:rPr>
              <a:t>, Mathematical Biosciences and Engineering, Department of Computer Science and Engineering, Lincoln University College, Malaysia, Authors- Ch. Rupa, </a:t>
            </a:r>
            <a:r>
              <a:rPr lang="en-IN" sz="1200" dirty="0" err="1">
                <a:effectLst/>
                <a:latin typeface="Times New Roman" panose="02020603050405020304" pitchFamily="18" charset="0"/>
                <a:ea typeface="Calibri" panose="020F0502020204030204" pitchFamily="34" charset="0"/>
              </a:rPr>
              <a:t>Divya</a:t>
            </a:r>
            <a:r>
              <a:rPr lang="en-IN" sz="1200" dirty="0">
                <a:effectLst/>
                <a:latin typeface="Times New Roman" panose="02020603050405020304" pitchFamily="18" charset="0"/>
                <a:ea typeface="Calibri" panose="020F0502020204030204" pitchFamily="34" charset="0"/>
              </a:rPr>
              <a:t> </a:t>
            </a:r>
            <a:r>
              <a:rPr lang="en-IN" sz="1200" dirty="0" err="1">
                <a:effectLst/>
                <a:latin typeface="Times New Roman" panose="02020603050405020304" pitchFamily="18" charset="0"/>
                <a:ea typeface="Calibri" panose="020F0502020204030204" pitchFamily="34" charset="0"/>
              </a:rPr>
              <a:t>Midhunchakkaravarthy</a:t>
            </a:r>
            <a:r>
              <a:rPr lang="en-IN" sz="1200" dirty="0">
                <a:effectLst/>
                <a:latin typeface="Times New Roman" panose="02020603050405020304" pitchFamily="18" charset="0"/>
                <a:ea typeface="Calibri" panose="020F0502020204030204" pitchFamily="34" charset="0"/>
              </a:rPr>
              <a:t>, Mohammad Kamrul Hasan, Hesham </a:t>
            </a:r>
            <a:r>
              <a:rPr lang="en-IN" sz="1200" dirty="0" err="1">
                <a:effectLst/>
                <a:latin typeface="Times New Roman" panose="02020603050405020304" pitchFamily="18" charset="0"/>
                <a:ea typeface="Calibri" panose="020F0502020204030204" pitchFamily="34" charset="0"/>
              </a:rPr>
              <a:t>Alhumyani</a:t>
            </a:r>
            <a:r>
              <a:rPr lang="en-IN" sz="1200" dirty="0">
                <a:effectLst/>
                <a:latin typeface="Times New Roman" panose="02020603050405020304" pitchFamily="18" charset="0"/>
                <a:ea typeface="Calibri" panose="020F0502020204030204" pitchFamily="34" charset="0"/>
              </a:rPr>
              <a:t> and Rashid A. Saeed, August 2021.</a:t>
            </a:r>
            <a:endParaRPr lang="en-IN" sz="1200" dirty="0">
              <a:latin typeface="Calibri" panose="020F0502020204030204" pitchFamily="34" charset="0"/>
              <a:ea typeface="Calibri" panose="020F0502020204030204" pitchFamily="34" charset="0"/>
            </a:endParaRPr>
          </a:p>
          <a:p>
            <a:pPr marL="0" lvl="0" indent="0" algn="just">
              <a:lnSpc>
                <a:spcPct val="107000"/>
              </a:lnSpc>
              <a:spcAft>
                <a:spcPts val="800"/>
              </a:spcAft>
            </a:pPr>
            <a:r>
              <a:rPr lang="en-IN" sz="1200" b="1" dirty="0">
                <a:effectLst/>
                <a:latin typeface="Times New Roman" panose="02020603050405020304" pitchFamily="18" charset="0"/>
                <a:ea typeface="Calibri" panose="020F0502020204030204" pitchFamily="34" charset="0"/>
              </a:rPr>
              <a:t>5. Web 3.0: The Future Architecture of the Internet</a:t>
            </a:r>
            <a:r>
              <a:rPr lang="en-IN" sz="1200" dirty="0">
                <a:effectLst/>
                <a:latin typeface="Times New Roman" panose="02020603050405020304" pitchFamily="18" charset="0"/>
                <a:ea typeface="Calibri" panose="020F0502020204030204" pitchFamily="34" charset="0"/>
              </a:rPr>
              <a:t>, 7th February 2022 Usman W. </a:t>
            </a:r>
            <a:r>
              <a:rPr lang="en-IN" sz="1200" dirty="0" err="1">
                <a:effectLst/>
                <a:latin typeface="Times New Roman" panose="02020603050405020304" pitchFamily="18" charset="0"/>
                <a:ea typeface="Calibri" panose="020F0502020204030204" pitchFamily="34" charset="0"/>
              </a:rPr>
              <a:t>Chohan</a:t>
            </a:r>
            <a:r>
              <a:rPr lang="en-IN" sz="1200" dirty="0">
                <a:effectLst/>
                <a:latin typeface="Times New Roman" panose="02020603050405020304" pitchFamily="18" charset="0"/>
                <a:ea typeface="Calibri" panose="020F0502020204030204" pitchFamily="34" charset="0"/>
              </a:rPr>
              <a:t>, MBA, </a:t>
            </a:r>
            <a:r>
              <a:rPr lang="en-IN" sz="1200" dirty="0" err="1">
                <a:effectLst/>
                <a:latin typeface="Times New Roman" panose="02020603050405020304" pitchFamily="18" charset="0"/>
                <a:ea typeface="Calibri" panose="020F0502020204030204" pitchFamily="34" charset="0"/>
              </a:rPr>
              <a:t>Ph.D</a:t>
            </a:r>
            <a:endParaRPr lang="en-IN" sz="1200" dirty="0">
              <a:latin typeface="Times New Roman" panose="02020603050405020304" pitchFamily="18" charset="0"/>
              <a:ea typeface="Calibri" panose="020F0502020204030204" pitchFamily="34" charset="0"/>
            </a:endParaRPr>
          </a:p>
          <a:p>
            <a:pPr marL="0" indent="0" algn="just">
              <a:lnSpc>
                <a:spcPct val="107000"/>
              </a:lnSpc>
              <a:spcAft>
                <a:spcPts val="800"/>
              </a:spcAft>
            </a:pPr>
            <a:r>
              <a:rPr lang="en-IN" sz="1200" b="1" dirty="0">
                <a:latin typeface="Times New Roman" panose="02020603050405020304" pitchFamily="18" charset="0"/>
                <a:ea typeface="Times New Roman" panose="02020603050405020304" pitchFamily="18" charset="0"/>
                <a:hlinkClick r:id="rId6"/>
              </a:rPr>
              <a:t>6. </a:t>
            </a:r>
            <a:r>
              <a:rPr lang="en-IN" sz="1200" u="sng" dirty="0">
                <a:solidFill>
                  <a:srgbClr val="0563C1"/>
                </a:solidFill>
                <a:latin typeface="Times New Roman" panose="02020603050405020304" pitchFamily="18" charset="0"/>
                <a:ea typeface="Times New Roman" panose="02020603050405020304" pitchFamily="18" charset="0"/>
                <a:hlinkClick r:id="rId7"/>
              </a:rPr>
              <a:t>https://reactjs.org/docs/getting-started.html</a:t>
            </a:r>
            <a:endParaRPr lang="en-IN" sz="1200" b="1" dirty="0">
              <a:effectLst/>
              <a:latin typeface="Times New Roman" panose="02020603050405020304" pitchFamily="18" charset="0"/>
              <a:ea typeface="Times New Roman" panose="02020603050405020304" pitchFamily="18" charset="0"/>
              <a:hlinkClick r:id="rId6"/>
            </a:endParaRPr>
          </a:p>
          <a:p>
            <a:pPr marL="0" lvl="0" indent="0" algn="just">
              <a:lnSpc>
                <a:spcPct val="107000"/>
              </a:lnSpc>
              <a:spcAft>
                <a:spcPts val="800"/>
              </a:spcAft>
            </a:pPr>
            <a:r>
              <a:rPr lang="en-IN" sz="1200" b="1" u="sng" dirty="0">
                <a:latin typeface="Times New Roman" panose="02020603050405020304" pitchFamily="18" charset="0"/>
                <a:ea typeface="Times New Roman" panose="02020603050405020304" pitchFamily="18" charset="0"/>
                <a:hlinkClick r:id="rId6"/>
              </a:rPr>
              <a:t>7. </a:t>
            </a:r>
            <a:r>
              <a:rPr lang="en-IN" sz="1200" u="sng" dirty="0">
                <a:effectLst/>
                <a:latin typeface="Times New Roman" panose="02020603050405020304" pitchFamily="18" charset="0"/>
                <a:ea typeface="Times New Roman" panose="02020603050405020304" pitchFamily="18" charset="0"/>
                <a:hlinkClick r:id="rId6"/>
              </a:rPr>
              <a:t>https://www.geeksforgeeks.org</a:t>
            </a:r>
            <a:endParaRPr lang="en-IN" sz="1200" u="sng" dirty="0">
              <a:effectLst/>
              <a:latin typeface="Times New Roman" panose="02020603050405020304" pitchFamily="18" charset="0"/>
              <a:ea typeface="Times New Roman" panose="02020603050405020304" pitchFamily="18" charset="0"/>
            </a:endParaRPr>
          </a:p>
          <a:p>
            <a:pPr marL="0" lvl="0" indent="0" algn="just">
              <a:lnSpc>
                <a:spcPct val="107000"/>
              </a:lnSpc>
              <a:spcAft>
                <a:spcPts val="800"/>
              </a:spcAft>
            </a:pPr>
            <a:r>
              <a:rPr lang="en-IN" sz="1200" b="1" u="sng" dirty="0">
                <a:solidFill>
                  <a:srgbClr val="0563C1"/>
                </a:solidFill>
                <a:latin typeface="Times New Roman" panose="02020603050405020304" pitchFamily="18" charset="0"/>
                <a:ea typeface="Times New Roman" panose="02020603050405020304" pitchFamily="18" charset="0"/>
                <a:hlinkClick r:id="rId8"/>
              </a:rPr>
              <a:t>8. </a:t>
            </a:r>
            <a:r>
              <a:rPr lang="en-IN" sz="1200" u="sng" dirty="0">
                <a:solidFill>
                  <a:srgbClr val="0563C1"/>
                </a:solidFill>
                <a:effectLst/>
                <a:latin typeface="Times New Roman" panose="02020603050405020304" pitchFamily="18" charset="0"/>
                <a:ea typeface="Times New Roman" panose="02020603050405020304" pitchFamily="18" charset="0"/>
                <a:hlinkClick r:id="rId8"/>
              </a:rPr>
              <a:t>https://www.blockchain.com/api</a:t>
            </a:r>
            <a:endParaRPr lang="en-IN" sz="1200" dirty="0">
              <a:solidFill>
                <a:srgbClr val="0563C1"/>
              </a:solidFill>
              <a:latin typeface="Calibri" panose="020F0502020204030204" pitchFamily="34" charset="0"/>
              <a:ea typeface="Times New Roman" panose="02020603050405020304" pitchFamily="18" charset="0"/>
            </a:endParaRPr>
          </a:p>
          <a:p>
            <a:pPr marL="0" lvl="0" indent="0" algn="just">
              <a:lnSpc>
                <a:spcPct val="107000"/>
              </a:lnSpc>
              <a:spcAft>
                <a:spcPts val="800"/>
              </a:spcAft>
            </a:pPr>
            <a:r>
              <a:rPr lang="en-IN" sz="1200" b="1" u="sng" dirty="0">
                <a:latin typeface="Times New Roman" panose="02020603050405020304" pitchFamily="18" charset="0"/>
                <a:ea typeface="Times New Roman" panose="02020603050405020304" pitchFamily="18" charset="0"/>
              </a:rPr>
              <a:t>9. </a:t>
            </a:r>
            <a:r>
              <a:rPr lang="en-IN" sz="1200" u="sng" dirty="0">
                <a:effectLst/>
                <a:latin typeface="Times New Roman" panose="02020603050405020304" pitchFamily="18" charset="0"/>
                <a:ea typeface="Times New Roman" panose="02020603050405020304" pitchFamily="18" charset="0"/>
              </a:rPr>
              <a:t>https://stackoverflow.com</a:t>
            </a:r>
            <a:endParaRPr lang="en-IN" sz="1200" dirty="0">
              <a:effectLst/>
              <a:latin typeface="Calibri" panose="020F0502020204030204" pitchFamily="34" charset="0"/>
              <a:ea typeface="Calibri" panose="020F0502020204030204" pitchFamily="34" charset="0"/>
            </a:endParaRPr>
          </a:p>
          <a:p>
            <a:pPr marL="920750" lvl="0" indent="-375919" algn="l" rtl="0">
              <a:lnSpc>
                <a:spcPct val="150000"/>
              </a:lnSpc>
              <a:spcBef>
                <a:spcPts val="0"/>
              </a:spcBef>
              <a:spcAft>
                <a:spcPts val="0"/>
              </a:spcAft>
              <a:buClr>
                <a:srgbClr val="424242"/>
              </a:buClr>
              <a:buSzPts val="1400"/>
              <a:buFont typeface="Arial" panose="020B0604020202020204" pitchFamily="34" charset="0"/>
              <a:buChar char="•"/>
            </a:pPr>
            <a:endParaRPr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title"/>
          </p:nvPr>
        </p:nvSpPr>
        <p:spPr>
          <a:xfrm>
            <a:off x="2487225" y="2140264"/>
            <a:ext cx="4169549" cy="628377"/>
          </a:xfrm>
          <a:prstGeom prst="rect">
            <a:avLst/>
          </a:prstGeom>
          <a:noFill/>
          <a:ln>
            <a:noFill/>
          </a:ln>
        </p:spPr>
        <p:txBody>
          <a:bodyPr spcFirstLastPara="1" wrap="square" lIns="0" tIns="12700" rIns="0" bIns="0" anchor="t" anchorCtr="0">
            <a:spAutoFit/>
          </a:bodyPr>
          <a:lstStyle/>
          <a:p>
            <a:pPr marL="168910" lvl="0" indent="0" algn="l" rtl="0">
              <a:lnSpc>
                <a:spcPct val="100000"/>
              </a:lnSpc>
              <a:spcBef>
                <a:spcPts val="0"/>
              </a:spcBef>
              <a:spcAft>
                <a:spcPts val="0"/>
              </a:spcAft>
              <a:buNone/>
            </a:pPr>
            <a:r>
              <a:rPr lang="en-IN" u="sng" dirty="0">
                <a:solidFill>
                  <a:schemeClr val="tx1"/>
                </a:solidFill>
              </a:rPr>
              <a:t>THANK  YOU</a:t>
            </a:r>
            <a:endParaRPr u="sng"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9"/>
          <p:cNvSpPr txBox="1"/>
          <p:nvPr/>
        </p:nvSpPr>
        <p:spPr>
          <a:xfrm>
            <a:off x="1295400" y="742950"/>
            <a:ext cx="6880859" cy="3270126"/>
          </a:xfrm>
          <a:prstGeom prst="rect">
            <a:avLst/>
          </a:prstGeom>
          <a:noFill/>
          <a:ln>
            <a:noFill/>
          </a:ln>
        </p:spPr>
        <p:txBody>
          <a:bodyPr spcFirstLastPara="1" wrap="square" lIns="0" tIns="12700" rIns="0" bIns="0" anchor="t" anchorCtr="0">
            <a:spAutoFit/>
          </a:bodyPr>
          <a:lstStyle/>
          <a:p>
            <a:pPr marL="298450" lvl="0" indent="-285750" algn="l" rtl="0">
              <a:lnSpc>
                <a:spcPct val="150000"/>
              </a:lnSpc>
              <a:spcBef>
                <a:spcPts val="0"/>
              </a:spcBef>
              <a:spcAft>
                <a:spcPts val="0"/>
              </a:spcAft>
              <a:buSzPts val="1400"/>
              <a:buFont typeface="Arial"/>
              <a:buChar char="•"/>
            </a:pPr>
            <a:r>
              <a:rPr lang="en-IN" sz="1400" dirty="0">
                <a:solidFill>
                  <a:schemeClr val="tx1"/>
                </a:solidFill>
                <a:latin typeface="Times New Roman" panose="02020603050405020304" pitchFamily="18" charset="0"/>
                <a:cs typeface="Times New Roman" panose="02020603050405020304" pitchFamily="18" charset="0"/>
              </a:rPr>
              <a:t>Our highly secure online cryptocurrency tracker aims to provide these necessary insights of the crypto world to the common masses in simple, easily accessible and understandable manner so that they do not have the need to go for any other place for the trends. As these markets are totally sentiment based, getting the verified trends, news and possibilities is very crucial in order to be on a safe side. </a:t>
            </a:r>
            <a:endParaRPr dirty="0">
              <a:solidFill>
                <a:schemeClr val="tx1"/>
              </a:solidFill>
              <a:latin typeface="Times New Roman" panose="02020603050405020304" pitchFamily="18" charset="0"/>
              <a:cs typeface="Times New Roman" panose="02020603050405020304" pitchFamily="18" charset="0"/>
            </a:endParaRPr>
          </a:p>
          <a:p>
            <a:pPr marL="298450" lvl="0" indent="-196850" algn="l" rtl="0">
              <a:lnSpc>
                <a:spcPct val="150000"/>
              </a:lnSpc>
              <a:spcBef>
                <a:spcPts val="100"/>
              </a:spcBef>
              <a:spcAft>
                <a:spcPts val="0"/>
              </a:spcAft>
              <a:buSzPts val="1400"/>
              <a:buFont typeface="Arial"/>
              <a:buNone/>
            </a:pPr>
            <a:endParaRPr sz="1400" dirty="0">
              <a:solidFill>
                <a:schemeClr val="tx1"/>
              </a:solidFill>
              <a:latin typeface="Times New Roman" panose="02020603050405020304" pitchFamily="18" charset="0"/>
              <a:cs typeface="Times New Roman" panose="02020603050405020304" pitchFamily="18" charset="0"/>
            </a:endParaRPr>
          </a:p>
          <a:p>
            <a:pPr marL="298450" lvl="0" indent="-285750" algn="l" rtl="0">
              <a:lnSpc>
                <a:spcPct val="150000"/>
              </a:lnSpc>
              <a:spcBef>
                <a:spcPts val="100"/>
              </a:spcBef>
              <a:spcAft>
                <a:spcPts val="0"/>
              </a:spcAft>
              <a:buSzPts val="1400"/>
              <a:buFont typeface="Arial"/>
              <a:buChar char="•"/>
            </a:pPr>
            <a:r>
              <a:rPr lang="en-IN" sz="1400" dirty="0">
                <a:solidFill>
                  <a:schemeClr val="tx1"/>
                </a:solidFill>
                <a:latin typeface="Times New Roman" panose="02020603050405020304" pitchFamily="18" charset="0"/>
                <a:cs typeface="Times New Roman" panose="02020603050405020304" pitchFamily="18" charset="0"/>
              </a:rPr>
              <a:t>If a person has to go to multiple sites for the updates, the chances of encountering a fake news related to crypto market is highly possible. So, we aim to solve this problem with the help of our online cryptocurrency tracker which will be single go to place for the trends, top cryptocurrencies and new related to the market.</a:t>
            </a:r>
            <a:endParaRPr sz="1400" dirty="0">
              <a:solidFill>
                <a:schemeClr val="tx1"/>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63AFA8-C8BF-0D42-F221-376C145A0B3D}"/>
              </a:ext>
            </a:extLst>
          </p:cNvPr>
          <p:cNvSpPr txBox="1"/>
          <p:nvPr/>
        </p:nvSpPr>
        <p:spPr>
          <a:xfrm>
            <a:off x="1194390" y="597479"/>
            <a:ext cx="4572000" cy="553998"/>
          </a:xfrm>
          <a:prstGeom prst="rect">
            <a:avLst/>
          </a:prstGeom>
          <a:noFill/>
        </p:spPr>
        <p:txBody>
          <a:bodyPr wrap="square">
            <a:spAutoFit/>
          </a:bodyPr>
          <a:lstStyle/>
          <a:p>
            <a:r>
              <a:rPr lang="en-IN" sz="3000" b="1" u="sng" dirty="0">
                <a:solidFill>
                  <a:schemeClr val="tx1"/>
                </a:solidFill>
                <a:latin typeface="Times New Roman" panose="02020603050405020304" pitchFamily="18" charset="0"/>
                <a:cs typeface="Times New Roman" panose="02020603050405020304" pitchFamily="18" charset="0"/>
              </a:rPr>
              <a:t>Objective-</a:t>
            </a:r>
          </a:p>
        </p:txBody>
      </p:sp>
      <p:sp>
        <p:nvSpPr>
          <p:cNvPr id="5" name="TextBox 4">
            <a:extLst>
              <a:ext uri="{FF2B5EF4-FFF2-40B4-BE49-F238E27FC236}">
                <a16:creationId xmlns:a16="http://schemas.microsoft.com/office/drawing/2014/main" id="{FE7844DC-8D60-D64F-F747-7B9BF49D34E9}"/>
              </a:ext>
            </a:extLst>
          </p:cNvPr>
          <p:cNvSpPr txBox="1"/>
          <p:nvPr/>
        </p:nvSpPr>
        <p:spPr>
          <a:xfrm>
            <a:off x="1194390" y="1617643"/>
            <a:ext cx="6170429" cy="954107"/>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To built an online application on Web 3.0 and implementing Blockchain Technology for safe and secure cryptocurrency exchange between two users. Additionally application also provides authentic and verified data related to crypto-news, current prices of cryptocurrencies, last transactions, etc. </a:t>
            </a:r>
          </a:p>
        </p:txBody>
      </p:sp>
    </p:spTree>
    <p:extLst>
      <p:ext uri="{BB962C8B-B14F-4D97-AF65-F5344CB8AC3E}">
        <p14:creationId xmlns:p14="http://schemas.microsoft.com/office/powerpoint/2010/main" val="2152120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1179379" y="405196"/>
            <a:ext cx="3651300"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IN" sz="3000" u="sng" dirty="0">
                <a:solidFill>
                  <a:schemeClr val="tx1"/>
                </a:solidFill>
                <a:latin typeface="Times New Roman" panose="02020603050405020304" pitchFamily="18" charset="0"/>
                <a:cs typeface="Times New Roman" panose="02020603050405020304" pitchFamily="18" charset="0"/>
              </a:rPr>
              <a:t>Motivation-</a:t>
            </a:r>
            <a:endParaRPr sz="3000" u="sng" dirty="0">
              <a:solidFill>
                <a:schemeClr val="tx1"/>
              </a:solidFill>
              <a:latin typeface="Times New Roman" panose="02020603050405020304" pitchFamily="18" charset="0"/>
              <a:cs typeface="Times New Roman" panose="02020603050405020304" pitchFamily="18" charset="0"/>
            </a:endParaRPr>
          </a:p>
        </p:txBody>
      </p:sp>
      <p:sp>
        <p:nvSpPr>
          <p:cNvPr id="83" name="Google Shape;83;p10"/>
          <p:cNvSpPr txBox="1"/>
          <p:nvPr/>
        </p:nvSpPr>
        <p:spPr>
          <a:xfrm>
            <a:off x="1213791" y="879685"/>
            <a:ext cx="7233775" cy="4093428"/>
          </a:xfrm>
          <a:prstGeom prst="rect">
            <a:avLst/>
          </a:prstGeom>
          <a:solidFill>
            <a:srgbClr val="FCFCFC"/>
          </a:solidFill>
          <a:ln>
            <a:noFill/>
          </a:ln>
        </p:spPr>
        <p:txBody>
          <a:bodyPr spcFirstLastPara="1" wrap="square" lIns="0" tIns="0" rIns="0" bIns="0" anchor="t" anchorCtr="0">
            <a:spAutoFit/>
          </a:bodyPr>
          <a:lstStyle/>
          <a:p>
            <a:pPr algn="just">
              <a:lnSpc>
                <a:spcPct val="150000"/>
              </a:lnSpc>
              <a:spcAft>
                <a:spcPts val="2100"/>
              </a:spcAft>
            </a:pP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As the digital transaction as a whole concept is pretty new in India and majorly prominent in urban areas, the lack of awareness is the sole reason for the crimes that happen very often in online transaction world. This also contributes in people refraining from switching to online transaction mode. Since the online transaction is new and crypto world is a solution to it, there is a need of a platform which makes people aware and satisfies all the needs for crypto at one place. Because depending on multiple sources for different things increases the chances of getting into scam. </a:t>
            </a:r>
            <a:endParaRPr lang="en-IN"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2100"/>
              </a:spcAft>
            </a:pP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So we identified this gap as our problem statement and focused to tackle this issue with the help of our software solution. We aimed to create a platform where users can do transactions with cryptocurrencies and track all the currencies as well as stay updated and aware about the crypto world in order to prevent online frauds. This was the sole motivation behind working on “Crypto </a:t>
            </a:r>
            <a:r>
              <a:rPr lang="en-IN"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Nite</a:t>
            </a: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which is a single go to place for all crypto needs</a:t>
            </a:r>
            <a:endParaRPr dirty="0">
              <a:solidFill>
                <a:schemeClr val="tx1"/>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1"/>
          <p:cNvSpPr txBox="1">
            <a:spLocks noGrp="1"/>
          </p:cNvSpPr>
          <p:nvPr>
            <p:ph type="title"/>
          </p:nvPr>
        </p:nvSpPr>
        <p:spPr>
          <a:xfrm>
            <a:off x="1226333" y="438133"/>
            <a:ext cx="4401834"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IN" sz="3000" u="sng" dirty="0">
                <a:solidFill>
                  <a:schemeClr val="tx1"/>
                </a:solidFill>
                <a:latin typeface="Times New Roman" panose="02020603050405020304" pitchFamily="18" charset="0"/>
                <a:cs typeface="Times New Roman" panose="02020603050405020304" pitchFamily="18" charset="0"/>
              </a:rPr>
              <a:t>Methodology</a:t>
            </a:r>
            <a:endParaRPr sz="3000" u="sng" dirty="0">
              <a:solidFill>
                <a:schemeClr val="tx1"/>
              </a:solidFill>
              <a:latin typeface="Times New Roman" panose="02020603050405020304" pitchFamily="18" charset="0"/>
              <a:cs typeface="Times New Roman" panose="02020603050405020304" pitchFamily="18" charset="0"/>
            </a:endParaRPr>
          </a:p>
        </p:txBody>
      </p:sp>
      <p:sp>
        <p:nvSpPr>
          <p:cNvPr id="89" name="Google Shape;89;p11"/>
          <p:cNvSpPr txBox="1"/>
          <p:nvPr/>
        </p:nvSpPr>
        <p:spPr>
          <a:xfrm>
            <a:off x="1137920" y="900223"/>
            <a:ext cx="7807605" cy="3330655"/>
          </a:xfrm>
          <a:prstGeom prst="rect">
            <a:avLst/>
          </a:prstGeom>
          <a:noFill/>
          <a:ln>
            <a:noFill/>
          </a:ln>
        </p:spPr>
        <p:txBody>
          <a:bodyPr spcFirstLastPara="1" wrap="square" lIns="0" tIns="12700" rIns="0" bIns="0" anchor="t" anchorCtr="0">
            <a:spAutoFit/>
          </a:bodyPr>
          <a:lstStyle/>
          <a:p>
            <a:pPr marL="12065" marR="16510" lvl="0" algn="just" rtl="0">
              <a:lnSpc>
                <a:spcPct val="140000"/>
              </a:lnSpc>
              <a:spcBef>
                <a:spcPts val="0"/>
              </a:spcBef>
              <a:spcAft>
                <a:spcPts val="0"/>
              </a:spcAft>
              <a:buSzPts val="1400"/>
            </a:pPr>
            <a:r>
              <a:rPr lang="en-US" sz="1400" dirty="0">
                <a:solidFill>
                  <a:schemeClr val="tx1"/>
                </a:solidFill>
                <a:latin typeface="Times New Roman" panose="02020603050405020304" pitchFamily="18" charset="0"/>
                <a:cs typeface="Times New Roman" panose="02020603050405020304" pitchFamily="18" charset="0"/>
                <a:sym typeface="Arial"/>
              </a:rPr>
              <a:t>Some of the features of the web application that we have developed will be as follows : -</a:t>
            </a:r>
          </a:p>
          <a:p>
            <a:pPr marL="12065" marR="16510" lvl="0" algn="just" rtl="0">
              <a:lnSpc>
                <a:spcPct val="140000"/>
              </a:lnSpc>
              <a:spcBef>
                <a:spcPts val="0"/>
              </a:spcBef>
              <a:spcAft>
                <a:spcPts val="0"/>
              </a:spcAft>
              <a:buSzPts val="1400"/>
            </a:pPr>
            <a:r>
              <a:rPr lang="en-US" sz="1400" dirty="0">
                <a:solidFill>
                  <a:schemeClr val="tx1"/>
                </a:solidFill>
                <a:latin typeface="Times New Roman" panose="02020603050405020304" pitchFamily="18" charset="0"/>
                <a:cs typeface="Times New Roman" panose="02020603050405020304" pitchFamily="18" charset="0"/>
                <a:sym typeface="Arial"/>
              </a:rPr>
              <a:t> </a:t>
            </a:r>
          </a:p>
          <a:p>
            <a:pPr marL="12065" marR="16510" lvl="0" algn="just" rtl="0">
              <a:lnSpc>
                <a:spcPct val="140000"/>
              </a:lnSpc>
              <a:spcBef>
                <a:spcPts val="0"/>
              </a:spcBef>
              <a:spcAft>
                <a:spcPts val="0"/>
              </a:spcAft>
              <a:buSzPts val="1400"/>
            </a:pPr>
            <a:r>
              <a:rPr lang="en-US" sz="1400" dirty="0">
                <a:solidFill>
                  <a:schemeClr val="tx1"/>
                </a:solidFill>
                <a:latin typeface="Times New Roman" panose="02020603050405020304" pitchFamily="18" charset="0"/>
                <a:cs typeface="Times New Roman" panose="02020603050405020304" pitchFamily="18" charset="0"/>
                <a:sym typeface="Arial"/>
              </a:rPr>
              <a:t>1. It is a website named “Crypto Nite” which will be a single go to place for all the cryptocurrency requirements.</a:t>
            </a:r>
          </a:p>
          <a:p>
            <a:pPr marL="12065" marR="16510" lvl="0" algn="just" rtl="0">
              <a:lnSpc>
                <a:spcPct val="140000"/>
              </a:lnSpc>
              <a:spcBef>
                <a:spcPts val="0"/>
              </a:spcBef>
              <a:spcAft>
                <a:spcPts val="0"/>
              </a:spcAft>
              <a:buSzPts val="1400"/>
            </a:pPr>
            <a:r>
              <a:rPr lang="en-US" sz="1400" dirty="0">
                <a:solidFill>
                  <a:schemeClr val="tx1"/>
                </a:solidFill>
                <a:latin typeface="Times New Roman" panose="02020603050405020304" pitchFamily="18" charset="0"/>
                <a:cs typeface="Times New Roman" panose="02020603050405020304" pitchFamily="18" charset="0"/>
                <a:sym typeface="Arial"/>
              </a:rPr>
              <a:t>2. It has an onboarding module which has login and signup functionalities. Users can login and signup using email and password and also, they can login using google login which is very handy and secure</a:t>
            </a:r>
          </a:p>
          <a:p>
            <a:pPr marL="12065" marR="16510" lvl="0" algn="just" rtl="0">
              <a:lnSpc>
                <a:spcPct val="140000"/>
              </a:lnSpc>
              <a:spcBef>
                <a:spcPts val="0"/>
              </a:spcBef>
              <a:spcAft>
                <a:spcPts val="0"/>
              </a:spcAft>
              <a:buSzPts val="1400"/>
            </a:pPr>
            <a:r>
              <a:rPr lang="en-US" sz="1400" dirty="0">
                <a:solidFill>
                  <a:schemeClr val="tx1"/>
                </a:solidFill>
                <a:latin typeface="Times New Roman" panose="02020603050405020304" pitchFamily="18" charset="0"/>
                <a:cs typeface="Times New Roman" panose="02020603050405020304" pitchFamily="18" charset="0"/>
                <a:sym typeface="Arial"/>
              </a:rPr>
              <a:t>3. It has a landing dashboard which user encounters after login. It comprises of a navigation header which allows user to choose between different sections of the web application.</a:t>
            </a:r>
          </a:p>
          <a:p>
            <a:pPr marL="12065" marR="16510" lvl="0" algn="just" rtl="0">
              <a:lnSpc>
                <a:spcPct val="140000"/>
              </a:lnSpc>
              <a:spcBef>
                <a:spcPts val="0"/>
              </a:spcBef>
              <a:spcAft>
                <a:spcPts val="0"/>
              </a:spcAft>
              <a:buSzPts val="1400"/>
            </a:pPr>
            <a:r>
              <a:rPr lang="en-US" sz="1400" dirty="0">
                <a:solidFill>
                  <a:schemeClr val="tx1"/>
                </a:solidFill>
                <a:latin typeface="Times New Roman" panose="02020603050405020304" pitchFamily="18" charset="0"/>
                <a:cs typeface="Times New Roman" panose="02020603050405020304" pitchFamily="18" charset="0"/>
                <a:sym typeface="Arial"/>
              </a:rPr>
              <a:t>4. This dashboard consists of 4 modules. The first one is Market Module where user can see the list of all the cryptocurrencies present in the market and their overview details.</a:t>
            </a:r>
          </a:p>
          <a:p>
            <a:pPr marL="12065" marR="16510" lvl="0" algn="just" rtl="0">
              <a:lnSpc>
                <a:spcPct val="140000"/>
              </a:lnSpc>
              <a:spcBef>
                <a:spcPts val="0"/>
              </a:spcBef>
              <a:spcAft>
                <a:spcPts val="0"/>
              </a:spcAft>
              <a:buSzPts val="1400"/>
            </a:pPr>
            <a:r>
              <a:rPr lang="en-US" sz="1400" dirty="0">
                <a:solidFill>
                  <a:schemeClr val="tx1"/>
                </a:solidFill>
                <a:latin typeface="Times New Roman" panose="02020603050405020304" pitchFamily="18" charset="0"/>
                <a:cs typeface="Times New Roman" panose="02020603050405020304" pitchFamily="18" charset="0"/>
                <a:sym typeface="Arial"/>
              </a:rPr>
              <a:t>5. Users can also see the detailed report of a currency including performance chart by clicking them.</a:t>
            </a:r>
          </a:p>
        </p:txBody>
      </p:sp>
      <p:sp>
        <p:nvSpPr>
          <p:cNvPr id="4" name="Google Shape;89;p11">
            <a:extLst>
              <a:ext uri="{FF2B5EF4-FFF2-40B4-BE49-F238E27FC236}">
                <a16:creationId xmlns:a16="http://schemas.microsoft.com/office/drawing/2014/main" id="{ACB789D5-959A-7EDD-2917-D6DECF7837F2}"/>
              </a:ext>
            </a:extLst>
          </p:cNvPr>
          <p:cNvSpPr txBox="1"/>
          <p:nvPr/>
        </p:nvSpPr>
        <p:spPr>
          <a:xfrm>
            <a:off x="1226333" y="837927"/>
            <a:ext cx="7719192" cy="837665"/>
          </a:xfrm>
          <a:prstGeom prst="rect">
            <a:avLst/>
          </a:prstGeom>
          <a:noFill/>
          <a:ln>
            <a:noFill/>
          </a:ln>
        </p:spPr>
        <p:txBody>
          <a:bodyPr spcFirstLastPara="1" wrap="square" lIns="0" tIns="12700" rIns="0" bIns="0" anchor="t" anchorCtr="0">
            <a:spAutoFit/>
          </a:bodyPr>
          <a:lstStyle/>
          <a:p>
            <a:pPr algn="just">
              <a:lnSpc>
                <a:spcPct val="115000"/>
              </a:lnSpc>
              <a:spcBef>
                <a:spcPts val="2400"/>
              </a:spcBef>
              <a:spcAft>
                <a:spcPts val="2100"/>
              </a:spcAft>
            </a:pPr>
            <a:endParaRPr lang="en-IN" u="none" strike="noStrike" dirty="0">
              <a:effectLst/>
              <a:latin typeface="Calibri" panose="020F0502020204030204" pitchFamily="34" charset="0"/>
              <a:ea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5A7FE9-6733-28E3-137D-D38BACE0EA11}"/>
              </a:ext>
            </a:extLst>
          </p:cNvPr>
          <p:cNvSpPr txBox="1"/>
          <p:nvPr/>
        </p:nvSpPr>
        <p:spPr>
          <a:xfrm>
            <a:off x="1195809" y="540064"/>
            <a:ext cx="5801360" cy="553998"/>
          </a:xfrm>
          <a:prstGeom prst="rect">
            <a:avLst/>
          </a:prstGeom>
          <a:noFill/>
        </p:spPr>
        <p:txBody>
          <a:bodyPr wrap="square">
            <a:spAutoFit/>
          </a:bodyPr>
          <a:lstStyle/>
          <a:p>
            <a:r>
              <a:rPr lang="en-IN" sz="3000" b="1" u="sng" dirty="0">
                <a:solidFill>
                  <a:schemeClr val="tx1"/>
                </a:solidFill>
                <a:latin typeface="Times New Roman" panose="02020603050405020304" pitchFamily="18" charset="0"/>
                <a:cs typeface="Times New Roman" panose="02020603050405020304" pitchFamily="18" charset="0"/>
              </a:rPr>
              <a:t>Methodology</a:t>
            </a:r>
          </a:p>
        </p:txBody>
      </p:sp>
      <p:sp>
        <p:nvSpPr>
          <p:cNvPr id="5" name="TextBox 4">
            <a:extLst>
              <a:ext uri="{FF2B5EF4-FFF2-40B4-BE49-F238E27FC236}">
                <a16:creationId xmlns:a16="http://schemas.microsoft.com/office/drawing/2014/main" id="{377F3981-3500-6783-8421-7DEDE53893FC}"/>
              </a:ext>
            </a:extLst>
          </p:cNvPr>
          <p:cNvSpPr txBox="1"/>
          <p:nvPr/>
        </p:nvSpPr>
        <p:spPr>
          <a:xfrm>
            <a:off x="1195809" y="1250152"/>
            <a:ext cx="7701280" cy="2470741"/>
          </a:xfrm>
          <a:prstGeom prst="rect">
            <a:avLst/>
          </a:prstGeom>
          <a:noFill/>
        </p:spPr>
        <p:txBody>
          <a:bodyPr wrap="square">
            <a:spAutoFit/>
          </a:bodyPr>
          <a:lstStyle/>
          <a:p>
            <a:pPr marL="12065" marR="16510" lvl="0" algn="just" rtl="0">
              <a:lnSpc>
                <a:spcPct val="140000"/>
              </a:lnSpc>
              <a:spcBef>
                <a:spcPts val="0"/>
              </a:spcBef>
              <a:spcAft>
                <a:spcPts val="0"/>
              </a:spcAft>
              <a:buSzPts val="1400"/>
            </a:pPr>
            <a:r>
              <a:rPr lang="en-US" sz="1400" dirty="0">
                <a:solidFill>
                  <a:schemeClr val="tx1"/>
                </a:solidFill>
                <a:latin typeface="Times New Roman" panose="02020603050405020304" pitchFamily="18" charset="0"/>
                <a:cs typeface="Times New Roman" panose="02020603050405020304" pitchFamily="18" charset="0"/>
                <a:sym typeface="Arial"/>
              </a:rPr>
              <a:t>6. The second module is Exchange module where users can connect their </a:t>
            </a:r>
            <a:r>
              <a:rPr lang="en-US" sz="1400" dirty="0" err="1">
                <a:solidFill>
                  <a:schemeClr val="tx1"/>
                </a:solidFill>
                <a:latin typeface="Times New Roman" panose="02020603050405020304" pitchFamily="18" charset="0"/>
                <a:cs typeface="Times New Roman" panose="02020603050405020304" pitchFamily="18" charset="0"/>
                <a:sym typeface="Arial"/>
              </a:rPr>
              <a:t>metamask</a:t>
            </a:r>
            <a:r>
              <a:rPr lang="en-US" sz="1400" dirty="0">
                <a:solidFill>
                  <a:schemeClr val="tx1"/>
                </a:solidFill>
                <a:latin typeface="Times New Roman" panose="02020603050405020304" pitchFamily="18" charset="0"/>
                <a:cs typeface="Times New Roman" panose="02020603050405020304" pitchFamily="18" charset="0"/>
                <a:sym typeface="Arial"/>
              </a:rPr>
              <a:t> wallet and make transactions using ETHEREUM cryptocurrency.</a:t>
            </a:r>
          </a:p>
          <a:p>
            <a:pPr marL="12065" marR="16510" lvl="0" algn="just" rtl="0">
              <a:lnSpc>
                <a:spcPct val="140000"/>
              </a:lnSpc>
              <a:spcBef>
                <a:spcPts val="0"/>
              </a:spcBef>
              <a:spcAft>
                <a:spcPts val="0"/>
              </a:spcAft>
              <a:buSzPts val="1400"/>
            </a:pPr>
            <a:r>
              <a:rPr lang="en-US" sz="1400" dirty="0">
                <a:solidFill>
                  <a:schemeClr val="tx1"/>
                </a:solidFill>
                <a:latin typeface="Times New Roman" panose="02020603050405020304" pitchFamily="18" charset="0"/>
                <a:cs typeface="Times New Roman" panose="02020603050405020304" pitchFamily="18" charset="0"/>
                <a:sym typeface="Arial"/>
              </a:rPr>
              <a:t>7. The transaction details get automatically stored on blockchain forever.</a:t>
            </a:r>
          </a:p>
          <a:p>
            <a:pPr marL="12065" marR="16510" lvl="0" algn="just" rtl="0">
              <a:lnSpc>
                <a:spcPct val="140000"/>
              </a:lnSpc>
              <a:spcBef>
                <a:spcPts val="0"/>
              </a:spcBef>
              <a:spcAft>
                <a:spcPts val="0"/>
              </a:spcAft>
              <a:buSzPts val="1400"/>
            </a:pPr>
            <a:r>
              <a:rPr lang="en-US" sz="1400" dirty="0">
                <a:solidFill>
                  <a:schemeClr val="tx1"/>
                </a:solidFill>
                <a:latin typeface="Times New Roman" panose="02020603050405020304" pitchFamily="18" charset="0"/>
                <a:cs typeface="Times New Roman" panose="02020603050405020304" pitchFamily="18" charset="0"/>
                <a:sym typeface="Arial"/>
              </a:rPr>
              <a:t>8. The third module is News Module in which the user can see the list of recent news related to crypto world and can read the articles by clicking on them.</a:t>
            </a:r>
          </a:p>
          <a:p>
            <a:pPr marL="12065" marR="16510" lvl="0" algn="just" rtl="0">
              <a:lnSpc>
                <a:spcPct val="140000"/>
              </a:lnSpc>
              <a:spcBef>
                <a:spcPts val="0"/>
              </a:spcBef>
              <a:spcAft>
                <a:spcPts val="0"/>
              </a:spcAft>
              <a:buSzPts val="1400"/>
            </a:pPr>
            <a:r>
              <a:rPr lang="en-US" sz="1400" dirty="0">
                <a:solidFill>
                  <a:schemeClr val="tx1"/>
                </a:solidFill>
                <a:latin typeface="Times New Roman" panose="02020603050405020304" pitchFamily="18" charset="0"/>
                <a:cs typeface="Times New Roman" panose="02020603050405020304" pitchFamily="18" charset="0"/>
                <a:sym typeface="Arial"/>
              </a:rPr>
              <a:t>9. The 4th and the last module are the logout module which allows user to logout from the app if they don’t want to use it for a while.</a:t>
            </a:r>
          </a:p>
          <a:p>
            <a:pPr marL="12065" marR="16510" lvl="0" algn="just" rtl="0">
              <a:lnSpc>
                <a:spcPct val="140000"/>
              </a:lnSpc>
              <a:spcBef>
                <a:spcPts val="0"/>
              </a:spcBef>
              <a:spcAft>
                <a:spcPts val="0"/>
              </a:spcAft>
              <a:buSzPts val="1400"/>
            </a:pPr>
            <a:endParaRPr lang="en-US" sz="1400"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3723029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096A02-170A-8F9C-678E-596CD8308131}"/>
              </a:ext>
            </a:extLst>
          </p:cNvPr>
          <p:cNvSpPr txBox="1"/>
          <p:nvPr/>
        </p:nvSpPr>
        <p:spPr>
          <a:xfrm>
            <a:off x="1116418" y="590391"/>
            <a:ext cx="5823097" cy="553998"/>
          </a:xfrm>
          <a:prstGeom prst="rect">
            <a:avLst/>
          </a:prstGeom>
          <a:noFill/>
        </p:spPr>
        <p:txBody>
          <a:bodyPr wrap="square">
            <a:spAutoFit/>
          </a:bodyPr>
          <a:lstStyle/>
          <a:p>
            <a:r>
              <a:rPr lang="en-IN" sz="3000" b="1" u="sng" dirty="0">
                <a:solidFill>
                  <a:schemeClr val="tx1"/>
                </a:solidFill>
                <a:latin typeface="Times New Roman" panose="02020603050405020304" pitchFamily="18" charset="0"/>
                <a:cs typeface="Times New Roman" panose="02020603050405020304" pitchFamily="18" charset="0"/>
              </a:rPr>
              <a:t>What is Blockchain Technology</a:t>
            </a:r>
            <a:r>
              <a:rPr lang="en-IN" sz="3000" b="1" dirty="0">
                <a:solidFill>
                  <a:schemeClr val="tx1"/>
                </a:solidFill>
                <a:latin typeface="Times New Roman" panose="02020603050405020304" pitchFamily="18" charset="0"/>
                <a:cs typeface="Times New Roman" panose="02020603050405020304" pitchFamily="18" charset="0"/>
              </a:rPr>
              <a:t> ?</a:t>
            </a:r>
            <a:endParaRPr lang="en-IN" sz="3000" b="1" u="sng"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FC68584-0C40-2062-8500-597922752459}"/>
              </a:ext>
            </a:extLst>
          </p:cNvPr>
          <p:cNvSpPr txBox="1"/>
          <p:nvPr/>
        </p:nvSpPr>
        <p:spPr>
          <a:xfrm>
            <a:off x="1208565" y="1448084"/>
            <a:ext cx="7481777" cy="2677656"/>
          </a:xfrm>
          <a:prstGeom prst="rect">
            <a:avLst/>
          </a:prstGeom>
          <a:noFill/>
        </p:spPr>
        <p:txBody>
          <a:bodyPr wrap="square">
            <a:spAutoFit/>
          </a:bodyPr>
          <a:lstStyle/>
          <a:p>
            <a:pPr algn="l"/>
            <a:r>
              <a:rPr lang="en-US" b="0" i="0" dirty="0">
                <a:solidFill>
                  <a:schemeClr val="tx1"/>
                </a:solidFill>
                <a:effectLst/>
                <a:latin typeface="Times New Roman" panose="02020603050405020304" pitchFamily="18" charset="0"/>
                <a:cs typeface="Times New Roman" panose="02020603050405020304" pitchFamily="18" charset="0"/>
              </a:rPr>
              <a:t>Blockchain technology is a structure that stores transactional records, also known as the block, of the public in several databases, known as the “chain,” in a network connected through peer-to-peer nodes. Typically, this storage is referred to as a ‘digital ledger.’</a:t>
            </a:r>
          </a:p>
          <a:p>
            <a:pPr algn="l"/>
            <a:endParaRPr lang="en-US" b="0" i="0" dirty="0">
              <a:solidFill>
                <a:schemeClr val="tx1"/>
              </a:solidFill>
              <a:effectLst/>
              <a:latin typeface="Times New Roman" panose="02020603050405020304" pitchFamily="18" charset="0"/>
              <a:cs typeface="Times New Roman" panose="02020603050405020304" pitchFamily="18" charset="0"/>
            </a:endParaRPr>
          </a:p>
          <a:p>
            <a:pPr algn="l"/>
            <a:r>
              <a:rPr lang="en-US" b="0" i="0" dirty="0">
                <a:solidFill>
                  <a:schemeClr val="tx1"/>
                </a:solidFill>
                <a:effectLst/>
                <a:latin typeface="Times New Roman" panose="02020603050405020304" pitchFamily="18" charset="0"/>
                <a:cs typeface="Times New Roman" panose="02020603050405020304" pitchFamily="18" charset="0"/>
              </a:rPr>
              <a:t>Every transaction in this ledger is authorized by the digital signature of the owner, which authenticates the transaction and safeguards it from tampering. Hence, the information the digital ledger contains is highly secure.</a:t>
            </a:r>
          </a:p>
          <a:p>
            <a:pPr algn="l"/>
            <a:endParaRPr lang="en-US" b="0" i="0" dirty="0">
              <a:solidFill>
                <a:schemeClr val="tx1"/>
              </a:solidFill>
              <a:effectLst/>
              <a:latin typeface="Times New Roman" panose="02020603050405020304" pitchFamily="18" charset="0"/>
              <a:cs typeface="Times New Roman" panose="02020603050405020304" pitchFamily="18" charset="0"/>
            </a:endParaRPr>
          </a:p>
          <a:p>
            <a:pPr algn="l"/>
            <a:r>
              <a:rPr lang="en-US" b="0" i="0" dirty="0">
                <a:solidFill>
                  <a:schemeClr val="tx1"/>
                </a:solidFill>
                <a:effectLst/>
                <a:latin typeface="Times New Roman" panose="02020603050405020304" pitchFamily="18" charset="0"/>
                <a:cs typeface="Times New Roman" panose="02020603050405020304" pitchFamily="18" charset="0"/>
              </a:rPr>
              <a:t>In simpler words, the digital ledger is like a Google spreadsheet shared among numerous computers in a network, in which, the transactional records are stored based on actual purchases. The fascinating angle is that anybody can see the data, but they can’t corrupt it.</a:t>
            </a:r>
          </a:p>
          <a:p>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3009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CBE710-EEF3-9CF4-2F1D-450C857EDC49}"/>
              </a:ext>
            </a:extLst>
          </p:cNvPr>
          <p:cNvSpPr txBox="1"/>
          <p:nvPr/>
        </p:nvSpPr>
        <p:spPr>
          <a:xfrm>
            <a:off x="1137682" y="533684"/>
            <a:ext cx="6071191" cy="553998"/>
          </a:xfrm>
          <a:prstGeom prst="rect">
            <a:avLst/>
          </a:prstGeom>
          <a:noFill/>
        </p:spPr>
        <p:txBody>
          <a:bodyPr wrap="square">
            <a:spAutoFit/>
          </a:bodyPr>
          <a:lstStyle/>
          <a:p>
            <a:r>
              <a:rPr lang="en-IN" sz="3000" b="1" u="sng" dirty="0">
                <a:solidFill>
                  <a:schemeClr val="tx1"/>
                </a:solidFill>
                <a:latin typeface="Times New Roman" panose="02020603050405020304" pitchFamily="18" charset="0"/>
                <a:cs typeface="Times New Roman" panose="02020603050405020304" pitchFamily="18" charset="0"/>
              </a:rPr>
              <a:t>Why Blockchain Technology </a:t>
            </a:r>
            <a:r>
              <a:rPr lang="en-IN" sz="3000" b="1" dirty="0">
                <a:solidFill>
                  <a:schemeClr val="tx1"/>
                </a:solidFill>
                <a:latin typeface="Times New Roman" panose="02020603050405020304" pitchFamily="18" charset="0"/>
                <a:cs typeface="Times New Roman" panose="02020603050405020304" pitchFamily="18" charset="0"/>
              </a:rPr>
              <a:t>?</a:t>
            </a:r>
            <a:r>
              <a:rPr lang="en-IN" sz="3000" b="1" u="sng" dirty="0">
                <a:solidFill>
                  <a:schemeClr val="tx1"/>
                </a:solidFill>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9000B9D7-84B7-13F4-4853-5C861FFE010C}"/>
              </a:ext>
            </a:extLst>
          </p:cNvPr>
          <p:cNvSpPr txBox="1"/>
          <p:nvPr/>
        </p:nvSpPr>
        <p:spPr>
          <a:xfrm>
            <a:off x="1244008" y="1207080"/>
            <a:ext cx="7552661" cy="3754874"/>
          </a:xfrm>
          <a:prstGeom prst="rect">
            <a:avLst/>
          </a:prstGeom>
          <a:noFill/>
        </p:spPr>
        <p:txBody>
          <a:bodyPr wrap="square">
            <a:spAutoFit/>
          </a:bodyPr>
          <a:lstStyle/>
          <a:p>
            <a:pPr algn="l"/>
            <a:r>
              <a:rPr lang="en-US" b="0" i="0" dirty="0">
                <a:solidFill>
                  <a:schemeClr val="tx1"/>
                </a:solidFill>
                <a:effectLst/>
                <a:latin typeface="Times New Roman" panose="02020603050405020304" pitchFamily="18" charset="0"/>
                <a:cs typeface="Times New Roman" panose="02020603050405020304" pitchFamily="18" charset="0"/>
              </a:rPr>
              <a:t>Suppose you are transferring money to your family or friends from your bank account. You would log in to online banking and transfer the amount to the other person using their account number. When the transaction is done, your bank updates the transaction records. It seems simple enough, right? There is a potential issue which most of us neglect.</a:t>
            </a:r>
          </a:p>
          <a:p>
            <a:pPr algn="l"/>
            <a:r>
              <a:rPr lang="en-US" b="0" i="0" dirty="0">
                <a:solidFill>
                  <a:schemeClr val="tx1"/>
                </a:solidFill>
                <a:effectLst/>
                <a:latin typeface="Times New Roman" panose="02020603050405020304" pitchFamily="18" charset="0"/>
                <a:cs typeface="Times New Roman" panose="02020603050405020304" pitchFamily="18" charset="0"/>
              </a:rPr>
              <a:t>These types of transactions can be tampered with very quickly. People who are familiar with this truth are often wary of using these types of transactions, hence the evolution of third-party payment applications in recent years.  But this vulnerability is essentially why Blockchain technology was created.</a:t>
            </a:r>
          </a:p>
          <a:p>
            <a:pPr algn="l"/>
            <a:r>
              <a:rPr lang="en-US" b="0" i="0" dirty="0">
                <a:solidFill>
                  <a:schemeClr val="tx1"/>
                </a:solidFill>
                <a:effectLst/>
                <a:latin typeface="Times New Roman" panose="02020603050405020304" pitchFamily="18" charset="0"/>
                <a:cs typeface="Times New Roman" panose="02020603050405020304" pitchFamily="18" charset="0"/>
              </a:rPr>
              <a:t>Record keeping of data and transactions are a crucial part of the business. Often, this information is handled in house or passed through a third party like brokers, bankers, or lawyers increasing time, cost, or both on the business. Fortunately, Blockchain avoids this long process and facilitates the faster movement of the transaction, thereby saving both time and money.</a:t>
            </a:r>
          </a:p>
          <a:p>
            <a:pPr algn="l"/>
            <a:r>
              <a:rPr lang="en-US" b="0" i="0" dirty="0">
                <a:solidFill>
                  <a:schemeClr val="tx1"/>
                </a:solidFill>
                <a:effectLst/>
                <a:latin typeface="Times New Roman" panose="02020603050405020304" pitchFamily="18" charset="0"/>
                <a:cs typeface="Times New Roman" panose="02020603050405020304" pitchFamily="18" charset="0"/>
              </a:rPr>
              <a:t>Most people assume </a:t>
            </a:r>
            <a:r>
              <a:rPr lang="en-US" b="0" i="0" u="none" strike="noStrike" dirty="0">
                <a:solidFill>
                  <a:schemeClr val="tx1"/>
                </a:solidFill>
                <a:effectLst/>
                <a:latin typeface="Times New Roman" panose="02020603050405020304" pitchFamily="18" charset="0"/>
                <a:cs typeface="Times New Roman" panose="02020603050405020304" pitchFamily="18" charset="0"/>
                <a:hlinkClick r:id="rId2" tooltip="Blockchain and Bitcoin">
                  <a:extLst>
                    <a:ext uri="{A12FA001-AC4F-418D-AE19-62706E023703}">
                      <ahyp:hlinkClr xmlns:ahyp="http://schemas.microsoft.com/office/drawing/2018/hyperlinkcolor" val="tx"/>
                    </a:ext>
                  </a:extLst>
                </a:hlinkClick>
              </a:rPr>
              <a:t>Blockchain and Bitcoin</a:t>
            </a:r>
            <a:r>
              <a:rPr lang="en-US" b="0" i="0" dirty="0">
                <a:solidFill>
                  <a:schemeClr val="tx1"/>
                </a:solidFill>
                <a:effectLst/>
                <a:latin typeface="Times New Roman" panose="02020603050405020304" pitchFamily="18" charset="0"/>
                <a:cs typeface="Times New Roman" panose="02020603050405020304" pitchFamily="18" charset="0"/>
              </a:rPr>
              <a:t> can be used interchangeably, but in reality, that’s not the case. Blockchain is the technology capable of supporting various applications related to </a:t>
            </a:r>
            <a:r>
              <a:rPr lang="en-US" b="0" i="0" u="none" strike="noStrike" dirty="0">
                <a:solidFill>
                  <a:schemeClr val="tx1"/>
                </a:solidFill>
                <a:effectLst/>
                <a:latin typeface="Times New Roman" panose="02020603050405020304" pitchFamily="18" charset="0"/>
                <a:cs typeface="Times New Roman" panose="02020603050405020304" pitchFamily="18" charset="0"/>
                <a:hlinkClick r:id="rId3" tooltip="multiple industries">
                  <a:extLst>
                    <a:ext uri="{A12FA001-AC4F-418D-AE19-62706E023703}">
                      <ahyp:hlinkClr xmlns:ahyp="http://schemas.microsoft.com/office/drawing/2018/hyperlinkcolor" val="tx"/>
                    </a:ext>
                  </a:extLst>
                </a:hlinkClick>
              </a:rPr>
              <a:t>multiple industries</a:t>
            </a:r>
            <a:r>
              <a:rPr lang="en-US" b="0" i="0" dirty="0">
                <a:solidFill>
                  <a:schemeClr val="tx1"/>
                </a:solidFill>
                <a:effectLst/>
                <a:latin typeface="Times New Roman" panose="02020603050405020304" pitchFamily="18" charset="0"/>
                <a:cs typeface="Times New Roman" panose="02020603050405020304" pitchFamily="18" charset="0"/>
              </a:rPr>
              <a:t> like finance, supply chain, manufacturing, etc., but Bitcoin is a currency that relies on Blockchain technology to be secure.</a:t>
            </a:r>
          </a:p>
          <a:p>
            <a:pPr algn="l"/>
            <a:endParaRPr lang="en-US" b="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8062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24242"/>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1847</Words>
  <Application>Microsoft Office PowerPoint</Application>
  <PresentationFormat>On-screen Show (16:9)</PresentationFormat>
  <Paragraphs>83</Paragraphs>
  <Slides>21</Slides>
  <Notes>14</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Online Cryptocurrency  Tracker Using Blockchain Technology</vt:lpstr>
      <vt:lpstr>Introduction</vt:lpstr>
      <vt:lpstr>PowerPoint Presentation</vt:lpstr>
      <vt:lpstr>PowerPoint Presentation</vt:lpstr>
      <vt:lpstr>Motivation-</vt:lpstr>
      <vt:lpstr>Methodology</vt:lpstr>
      <vt:lpstr>PowerPoint Presentation</vt:lpstr>
      <vt:lpstr>PowerPoint Presentation</vt:lpstr>
      <vt:lpstr>PowerPoint Presentation</vt:lpstr>
      <vt:lpstr>PowerPoint Presentation</vt:lpstr>
      <vt:lpstr>PowerPoint Presentation</vt:lpstr>
      <vt:lpstr>Technologies Used- </vt:lpstr>
      <vt:lpstr>Plan of Action Time chart-  </vt:lpstr>
      <vt:lpstr>Future Scope-  News articles for more reference-   .</vt:lpstr>
      <vt:lpstr>PowerPoint Presentation</vt:lpstr>
      <vt:lpstr>PowerPoint Presentation</vt:lpstr>
      <vt:lpstr>PowerPoint Presentation</vt:lpstr>
      <vt:lpstr>Future Work &amp; Improvement-</vt:lpstr>
      <vt:lpstr>Conclusion-  The end result of the mentioned methodology and planned action will be highly interactive UI which would also provide safe and secure investing environment for users. This application also provides a complete portfolio for cryptoworld. It covers all essential parts of cryptocurrency and provides user with most authentic, verified and safest data to surf, exchange, invest or withdraw among various cryptocurrencies. Also, blockchain technology implementation makes whole process encrypted and tackles all drawbacks of centralized database system, which makes this technology most promising in near future. </vt:lpstr>
      <vt:lpstr>Reference &amp; Research Article-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Cryptocurrency  Tracker</dc:title>
  <cp:lastModifiedBy>Rajat Agarwal</cp:lastModifiedBy>
  <cp:revision>9</cp:revision>
  <dcterms:modified xsi:type="dcterms:W3CDTF">2022-06-02T04:57:25Z</dcterms:modified>
</cp:coreProperties>
</file>